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2" r:id="rId2"/>
  </p:sldMasterIdLst>
  <p:notesMasterIdLst>
    <p:notesMasterId r:id="rId74"/>
  </p:notesMasterIdLst>
  <p:handoutMasterIdLst>
    <p:handoutMasterId r:id="rId75"/>
  </p:handoutMasterIdLst>
  <p:sldIdLst>
    <p:sldId id="260" r:id="rId3"/>
    <p:sldId id="312" r:id="rId4"/>
    <p:sldId id="351" r:id="rId5"/>
    <p:sldId id="392" r:id="rId6"/>
    <p:sldId id="395" r:id="rId7"/>
    <p:sldId id="399" r:id="rId8"/>
    <p:sldId id="401" r:id="rId9"/>
    <p:sldId id="414" r:id="rId10"/>
    <p:sldId id="415" r:id="rId11"/>
    <p:sldId id="403" r:id="rId12"/>
    <p:sldId id="416" r:id="rId13"/>
    <p:sldId id="404" r:id="rId14"/>
    <p:sldId id="405" r:id="rId15"/>
    <p:sldId id="402" r:id="rId16"/>
    <p:sldId id="412" r:id="rId17"/>
    <p:sldId id="418" r:id="rId18"/>
    <p:sldId id="421" r:id="rId19"/>
    <p:sldId id="420" r:id="rId20"/>
    <p:sldId id="422" r:id="rId21"/>
    <p:sldId id="427" r:id="rId22"/>
    <p:sldId id="423" r:id="rId23"/>
    <p:sldId id="424" r:id="rId24"/>
    <p:sldId id="425" r:id="rId25"/>
    <p:sldId id="426" r:id="rId26"/>
    <p:sldId id="417" r:id="rId27"/>
    <p:sldId id="406" r:id="rId28"/>
    <p:sldId id="431" r:id="rId29"/>
    <p:sldId id="407" r:id="rId30"/>
    <p:sldId id="432" r:id="rId31"/>
    <p:sldId id="441" r:id="rId32"/>
    <p:sldId id="408" r:id="rId33"/>
    <p:sldId id="429" r:id="rId34"/>
    <p:sldId id="435" r:id="rId35"/>
    <p:sldId id="433" r:id="rId36"/>
    <p:sldId id="430" r:id="rId37"/>
    <p:sldId id="409" r:id="rId38"/>
    <p:sldId id="443" r:id="rId39"/>
    <p:sldId id="459" r:id="rId40"/>
    <p:sldId id="410" r:id="rId41"/>
    <p:sldId id="442" r:id="rId42"/>
    <p:sldId id="444" r:id="rId43"/>
    <p:sldId id="446" r:id="rId44"/>
    <p:sldId id="447" r:id="rId45"/>
    <p:sldId id="456" r:id="rId46"/>
    <p:sldId id="436" r:id="rId47"/>
    <p:sldId id="454" r:id="rId48"/>
    <p:sldId id="455" r:id="rId49"/>
    <p:sldId id="448" r:id="rId50"/>
    <p:sldId id="457" r:id="rId51"/>
    <p:sldId id="458" r:id="rId52"/>
    <p:sldId id="449" r:id="rId53"/>
    <p:sldId id="460" r:id="rId54"/>
    <p:sldId id="466" r:id="rId55"/>
    <p:sldId id="450" r:id="rId56"/>
    <p:sldId id="472" r:id="rId57"/>
    <p:sldId id="467" r:id="rId58"/>
    <p:sldId id="468" r:id="rId59"/>
    <p:sldId id="474" r:id="rId60"/>
    <p:sldId id="473" r:id="rId61"/>
    <p:sldId id="469" r:id="rId62"/>
    <p:sldId id="470" r:id="rId63"/>
    <p:sldId id="475" r:id="rId64"/>
    <p:sldId id="396" r:id="rId65"/>
    <p:sldId id="411" r:id="rId66"/>
    <p:sldId id="397" r:id="rId67"/>
    <p:sldId id="398" r:id="rId68"/>
    <p:sldId id="394" r:id="rId69"/>
    <p:sldId id="476" r:id="rId70"/>
    <p:sldId id="477" r:id="rId71"/>
    <p:sldId id="478" r:id="rId72"/>
    <p:sldId id="374" r:id="rId73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80"/>
    <a:srgbClr val="FD7059"/>
    <a:srgbClr val="FD7963"/>
    <a:srgbClr val="CCFF66"/>
    <a:srgbClr val="FD4C2F"/>
    <a:srgbClr val="FD664D"/>
    <a:srgbClr val="FC2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5" autoAdjust="0"/>
    <p:restoredTop sz="91395" autoAdjust="0"/>
  </p:normalViewPr>
  <p:slideViewPr>
    <p:cSldViewPr>
      <p:cViewPr varScale="1">
        <p:scale>
          <a:sx n="105" d="100"/>
          <a:sy n="105" d="100"/>
        </p:scale>
        <p:origin x="19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4330D-506A-4C5D-A18F-655B02E8FA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1E02D16-72B1-46F0-A793-2DCF2E486761}">
      <dgm:prSet phldrT="[Text]" custT="1"/>
      <dgm:spPr>
        <a:solidFill>
          <a:srgbClr val="000080"/>
        </a:solidFill>
      </dgm:spPr>
      <dgm:t>
        <a:bodyPr/>
        <a:lstStyle/>
        <a:p>
          <a:r>
            <a:rPr lang="de-DE" sz="2000" b="1" dirty="0" smtClean="0"/>
            <a:t>An-trag</a:t>
          </a:r>
          <a:endParaRPr lang="de-DE" sz="2000" b="1" dirty="0"/>
        </a:p>
      </dgm:t>
    </dgm:pt>
    <dgm:pt modelId="{27E2E3E3-410B-4B1F-9758-2B3D1BE50496}" type="parTrans" cxnId="{682714CE-EAD6-4806-B661-642BD7B096D2}">
      <dgm:prSet/>
      <dgm:spPr/>
      <dgm:t>
        <a:bodyPr/>
        <a:lstStyle/>
        <a:p>
          <a:endParaRPr lang="de-DE"/>
        </a:p>
      </dgm:t>
    </dgm:pt>
    <dgm:pt modelId="{02C23896-0370-439E-92B3-1FEDF2C2BC16}" type="sibTrans" cxnId="{682714CE-EAD6-4806-B661-642BD7B096D2}">
      <dgm:prSet/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DF366769-ECE1-4E7D-AADE-A94A8EB69180}">
      <dgm:prSet phldrT="[Text]" custT="1"/>
      <dgm:spPr>
        <a:solidFill>
          <a:srgbClr val="000080"/>
        </a:solidFill>
      </dgm:spPr>
      <dgm:t>
        <a:bodyPr/>
        <a:lstStyle/>
        <a:p>
          <a:r>
            <a:rPr lang="de-DE" sz="2000" b="1" dirty="0" err="1" smtClean="0"/>
            <a:t>Präzi-sierung</a:t>
          </a:r>
          <a:endParaRPr lang="de-DE" sz="2000" b="1" dirty="0"/>
        </a:p>
      </dgm:t>
    </dgm:pt>
    <dgm:pt modelId="{66CFBFFE-7EE1-4197-8138-956949C33595}" type="parTrans" cxnId="{29ACD444-1D61-44AB-94D5-D10F66E189D7}">
      <dgm:prSet/>
      <dgm:spPr/>
      <dgm:t>
        <a:bodyPr/>
        <a:lstStyle/>
        <a:p>
          <a:endParaRPr lang="de-DE"/>
        </a:p>
      </dgm:t>
    </dgm:pt>
    <dgm:pt modelId="{A09707BB-41E2-4217-8483-4E0329AF24D3}" type="sibTrans" cxnId="{29ACD444-1D61-44AB-94D5-D10F66E189D7}">
      <dgm:prSet/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E2A197E0-DF90-4C61-8959-FEC7BD931A9C}">
      <dgm:prSet phldrT="[Text]" custT="1"/>
      <dgm:spPr>
        <a:solidFill>
          <a:srgbClr val="000080"/>
        </a:solidFill>
      </dgm:spPr>
      <dgm:t>
        <a:bodyPr/>
        <a:lstStyle/>
        <a:p>
          <a:r>
            <a:rPr lang="de-DE" sz="2000" b="1" dirty="0" smtClean="0"/>
            <a:t>An-hör-</a:t>
          </a:r>
          <a:r>
            <a:rPr lang="de-DE" sz="2000" b="1" dirty="0" err="1" smtClean="0"/>
            <a:t>ung</a:t>
          </a:r>
          <a:endParaRPr lang="de-DE" sz="2000" b="1" dirty="0"/>
        </a:p>
      </dgm:t>
    </dgm:pt>
    <dgm:pt modelId="{3250DFF7-38DB-44B6-ADA5-DFE16273D379}" type="parTrans" cxnId="{95639689-2B19-4FF4-99F0-40B929C0AD0A}">
      <dgm:prSet/>
      <dgm:spPr/>
      <dgm:t>
        <a:bodyPr/>
        <a:lstStyle/>
        <a:p>
          <a:endParaRPr lang="de-DE"/>
        </a:p>
      </dgm:t>
    </dgm:pt>
    <dgm:pt modelId="{6AB4A170-FC3F-446E-ADE1-5283E362CE53}" type="sibTrans" cxnId="{95639689-2B19-4FF4-99F0-40B929C0AD0A}">
      <dgm:prSet/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C67F7C97-370F-47DB-B520-C2F1AD3C66C7}">
      <dgm:prSet phldrT="[Text]" custT="1"/>
      <dgm:spPr>
        <a:solidFill>
          <a:srgbClr val="000080"/>
        </a:solidFill>
      </dgm:spPr>
      <dgm:t>
        <a:bodyPr/>
        <a:lstStyle/>
        <a:p>
          <a:r>
            <a:rPr lang="de-DE" sz="2000" b="1" dirty="0" err="1" smtClean="0"/>
            <a:t>Be-scheid</a:t>
          </a:r>
          <a:endParaRPr lang="de-DE" sz="2000" b="1" dirty="0"/>
        </a:p>
      </dgm:t>
    </dgm:pt>
    <dgm:pt modelId="{B134DA21-3EC9-48CD-B9AE-705159FA63BC}" type="parTrans" cxnId="{C85DDFE1-C1AC-4C03-9E40-086C0127273B}">
      <dgm:prSet/>
      <dgm:spPr/>
      <dgm:t>
        <a:bodyPr/>
        <a:lstStyle/>
        <a:p>
          <a:endParaRPr lang="de-DE"/>
        </a:p>
      </dgm:t>
    </dgm:pt>
    <dgm:pt modelId="{8898CCA9-5CCC-4A53-B15F-2B93F0E9C745}" type="sibTrans" cxnId="{C85DDFE1-C1AC-4C03-9E40-086C0127273B}">
      <dgm:prSet/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3DF990A6-6032-4733-B89E-257F12158410}">
      <dgm:prSet phldrT="[Text]" custT="1"/>
      <dgm:spPr>
        <a:solidFill>
          <a:srgbClr val="000080"/>
        </a:solidFill>
      </dgm:spPr>
      <dgm:t>
        <a:bodyPr/>
        <a:lstStyle/>
        <a:p>
          <a:r>
            <a:rPr lang="de-DE" sz="2000" b="1" dirty="0" smtClean="0"/>
            <a:t>Info-Ausgabe</a:t>
          </a:r>
          <a:endParaRPr lang="de-DE" sz="2000" b="1" dirty="0"/>
        </a:p>
      </dgm:t>
    </dgm:pt>
    <dgm:pt modelId="{A9E8E616-8900-4D70-9258-F3B69176054E}" type="parTrans" cxnId="{E67DA483-7015-472B-BEDF-0084076A90AF}">
      <dgm:prSet/>
      <dgm:spPr/>
      <dgm:t>
        <a:bodyPr/>
        <a:lstStyle/>
        <a:p>
          <a:endParaRPr lang="de-DE"/>
        </a:p>
      </dgm:t>
    </dgm:pt>
    <dgm:pt modelId="{25C4A611-6A07-445D-ABB5-CBD6B8199EFA}" type="sibTrans" cxnId="{E67DA483-7015-472B-BEDF-0084076A90AF}">
      <dgm:prSet/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4AFE0012-8271-4189-B7C3-8CC3FE0B2F66}">
      <dgm:prSet phldrT="[Text]" custT="1"/>
      <dgm:spPr>
        <a:solidFill>
          <a:srgbClr val="000080"/>
        </a:solidFill>
      </dgm:spPr>
      <dgm:t>
        <a:bodyPr/>
        <a:lstStyle/>
        <a:p>
          <a:r>
            <a:rPr lang="de-DE" sz="2000" b="1" dirty="0" smtClean="0"/>
            <a:t>Kosten-erheb-</a:t>
          </a:r>
          <a:r>
            <a:rPr lang="de-DE" sz="2000" b="1" dirty="0" err="1" smtClean="0"/>
            <a:t>ung</a:t>
          </a:r>
          <a:endParaRPr lang="de-DE" sz="2000" b="1" dirty="0"/>
        </a:p>
      </dgm:t>
    </dgm:pt>
    <dgm:pt modelId="{41DA6613-9FCE-4169-8359-F26BF99FC860}" type="parTrans" cxnId="{E8D02D09-32A0-4E89-9E13-BA4FACAF183E}">
      <dgm:prSet/>
      <dgm:spPr/>
      <dgm:t>
        <a:bodyPr/>
        <a:lstStyle/>
        <a:p>
          <a:endParaRPr lang="de-DE"/>
        </a:p>
      </dgm:t>
    </dgm:pt>
    <dgm:pt modelId="{6E7650C9-5DD4-435B-938A-38FE2F483DD4}" type="sibTrans" cxnId="{E8D02D09-32A0-4E89-9E13-BA4FACAF183E}">
      <dgm:prSet/>
      <dgm:spPr/>
      <dgm:t>
        <a:bodyPr/>
        <a:lstStyle/>
        <a:p>
          <a:endParaRPr lang="de-DE"/>
        </a:p>
      </dgm:t>
    </dgm:pt>
    <dgm:pt modelId="{60EA7297-089E-4F48-9509-B10A11717E0F}" type="pres">
      <dgm:prSet presAssocID="{3814330D-506A-4C5D-A18F-655B02E8FA6B}" presName="Name0" presStyleCnt="0">
        <dgm:presLayoutVars>
          <dgm:dir/>
          <dgm:resizeHandles val="exact"/>
        </dgm:presLayoutVars>
      </dgm:prSet>
      <dgm:spPr/>
    </dgm:pt>
    <dgm:pt modelId="{D2924A99-15A9-4DC5-9702-12C5358E2536}" type="pres">
      <dgm:prSet presAssocID="{91E02D16-72B1-46F0-A793-2DCF2E486761}" presName="node" presStyleLbl="node1" presStyleIdx="0" presStyleCnt="6" custScaleX="1028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72A742-8C37-413B-A258-B1FE98E9189F}" type="pres">
      <dgm:prSet presAssocID="{02C23896-0370-439E-92B3-1FEDF2C2BC16}" presName="sibTrans" presStyleLbl="sibTrans2D1" presStyleIdx="0" presStyleCnt="5"/>
      <dgm:spPr/>
      <dgm:t>
        <a:bodyPr/>
        <a:lstStyle/>
        <a:p>
          <a:endParaRPr lang="de-DE"/>
        </a:p>
      </dgm:t>
    </dgm:pt>
    <dgm:pt modelId="{E84B483D-D2D5-4E80-A6DE-98139BA491CE}" type="pres">
      <dgm:prSet presAssocID="{02C23896-0370-439E-92B3-1FEDF2C2BC16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D53597B5-A866-4705-8E12-9A36580F6FD4}" type="pres">
      <dgm:prSet presAssocID="{DF366769-ECE1-4E7D-AADE-A94A8EB69180}" presName="node" presStyleLbl="node1" presStyleIdx="1" presStyleCnt="6" custScaleX="1654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5FE668-AC79-4330-89EB-387BD810117D}" type="pres">
      <dgm:prSet presAssocID="{A09707BB-41E2-4217-8483-4E0329AF24D3}" presName="sibTrans" presStyleLbl="sibTrans2D1" presStyleIdx="1" presStyleCnt="5"/>
      <dgm:spPr/>
      <dgm:t>
        <a:bodyPr/>
        <a:lstStyle/>
        <a:p>
          <a:endParaRPr lang="de-DE"/>
        </a:p>
      </dgm:t>
    </dgm:pt>
    <dgm:pt modelId="{B08F9432-373A-47F1-9EA5-BC74E2778867}" type="pres">
      <dgm:prSet presAssocID="{A09707BB-41E2-4217-8483-4E0329AF24D3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FD22458C-615D-411C-8264-387AE771F021}" type="pres">
      <dgm:prSet presAssocID="{E2A197E0-DF90-4C61-8959-FEC7BD931A9C}" presName="node" presStyleLbl="node1" presStyleIdx="2" presStyleCnt="6" custScaleX="1029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C9E419-45F2-4596-B117-7AD18742D8E1}" type="pres">
      <dgm:prSet presAssocID="{6AB4A170-FC3F-446E-ADE1-5283E362CE53}" presName="sibTrans" presStyleLbl="sibTrans2D1" presStyleIdx="2" presStyleCnt="5"/>
      <dgm:spPr/>
      <dgm:t>
        <a:bodyPr/>
        <a:lstStyle/>
        <a:p>
          <a:endParaRPr lang="de-DE"/>
        </a:p>
      </dgm:t>
    </dgm:pt>
    <dgm:pt modelId="{3F7A9DCC-549A-462B-A66E-9500FD3D51BA}" type="pres">
      <dgm:prSet presAssocID="{6AB4A170-FC3F-446E-ADE1-5283E362CE53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EE5AC224-B42A-441A-AB21-A996C40EB055}" type="pres">
      <dgm:prSet presAssocID="{C67F7C97-370F-47DB-B520-C2F1AD3C66C7}" presName="node" presStyleLbl="node1" presStyleIdx="3" presStyleCnt="6" custScaleX="11614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1D2A6F-6C48-48A1-B848-FC3FD2855F08}" type="pres">
      <dgm:prSet presAssocID="{8898CCA9-5CCC-4A53-B15F-2B93F0E9C745}" presName="sibTrans" presStyleLbl="sibTrans2D1" presStyleIdx="3" presStyleCnt="5"/>
      <dgm:spPr/>
      <dgm:t>
        <a:bodyPr/>
        <a:lstStyle/>
        <a:p>
          <a:endParaRPr lang="de-DE"/>
        </a:p>
      </dgm:t>
    </dgm:pt>
    <dgm:pt modelId="{993A960F-B979-466A-9884-50F8F73001CD}" type="pres">
      <dgm:prSet presAssocID="{8898CCA9-5CCC-4A53-B15F-2B93F0E9C745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2F79BB74-E64C-45FA-A901-634F575EA054}" type="pres">
      <dgm:prSet presAssocID="{3DF990A6-6032-4733-B89E-257F12158410}" presName="node" presStyleLbl="node1" presStyleIdx="4" presStyleCnt="6" custScaleX="172023" custLinFactNeighborX="6096" custLinFactNeighborY="15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3F7ACF-A11F-48E4-A7E5-CD8A7A6EAB25}" type="pres">
      <dgm:prSet presAssocID="{25C4A611-6A07-445D-ABB5-CBD6B8199EFA}" presName="sibTrans" presStyleLbl="sibTrans2D1" presStyleIdx="4" presStyleCnt="5"/>
      <dgm:spPr/>
      <dgm:t>
        <a:bodyPr/>
        <a:lstStyle/>
        <a:p>
          <a:endParaRPr lang="de-DE"/>
        </a:p>
      </dgm:t>
    </dgm:pt>
    <dgm:pt modelId="{3F2DA9AA-3803-4A22-8F81-A5CF2775E165}" type="pres">
      <dgm:prSet presAssocID="{25C4A611-6A07-445D-ABB5-CBD6B8199EFA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89B481E2-12FD-493D-9D06-F3D3F1E0A66F}" type="pres">
      <dgm:prSet presAssocID="{4AFE0012-8271-4189-B7C3-8CC3FE0B2F66}" presName="node" presStyleLbl="node1" presStyleIdx="5" presStyleCnt="6" custScaleX="13027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9ACD444-1D61-44AB-94D5-D10F66E189D7}" srcId="{3814330D-506A-4C5D-A18F-655B02E8FA6B}" destId="{DF366769-ECE1-4E7D-AADE-A94A8EB69180}" srcOrd="1" destOrd="0" parTransId="{66CFBFFE-7EE1-4197-8138-956949C33595}" sibTransId="{A09707BB-41E2-4217-8483-4E0329AF24D3}"/>
    <dgm:cxn modelId="{76F3D132-26F6-4FE0-8499-68F4819CF53D}" type="presOf" srcId="{8898CCA9-5CCC-4A53-B15F-2B93F0E9C745}" destId="{291D2A6F-6C48-48A1-B848-FC3FD2855F08}" srcOrd="0" destOrd="0" presId="urn:microsoft.com/office/officeart/2005/8/layout/process1"/>
    <dgm:cxn modelId="{682714CE-EAD6-4806-B661-642BD7B096D2}" srcId="{3814330D-506A-4C5D-A18F-655B02E8FA6B}" destId="{91E02D16-72B1-46F0-A793-2DCF2E486761}" srcOrd="0" destOrd="0" parTransId="{27E2E3E3-410B-4B1F-9758-2B3D1BE50496}" sibTransId="{02C23896-0370-439E-92B3-1FEDF2C2BC16}"/>
    <dgm:cxn modelId="{DE4B55E9-FC31-43AF-BB88-8E858670A39D}" type="presOf" srcId="{DF366769-ECE1-4E7D-AADE-A94A8EB69180}" destId="{D53597B5-A866-4705-8E12-9A36580F6FD4}" srcOrd="0" destOrd="0" presId="urn:microsoft.com/office/officeart/2005/8/layout/process1"/>
    <dgm:cxn modelId="{04BE512A-F490-4ADC-9167-B108CBD55EC3}" type="presOf" srcId="{C67F7C97-370F-47DB-B520-C2F1AD3C66C7}" destId="{EE5AC224-B42A-441A-AB21-A996C40EB055}" srcOrd="0" destOrd="0" presId="urn:microsoft.com/office/officeart/2005/8/layout/process1"/>
    <dgm:cxn modelId="{5339321E-79A3-4C56-B120-AF6390D1EEE7}" type="presOf" srcId="{8898CCA9-5CCC-4A53-B15F-2B93F0E9C745}" destId="{993A960F-B979-466A-9884-50F8F73001CD}" srcOrd="1" destOrd="0" presId="urn:microsoft.com/office/officeart/2005/8/layout/process1"/>
    <dgm:cxn modelId="{7AFE5AC2-FAED-47FB-A751-CFE73AEF2E45}" type="presOf" srcId="{A09707BB-41E2-4217-8483-4E0329AF24D3}" destId="{B08F9432-373A-47F1-9EA5-BC74E2778867}" srcOrd="1" destOrd="0" presId="urn:microsoft.com/office/officeart/2005/8/layout/process1"/>
    <dgm:cxn modelId="{E67DA483-7015-472B-BEDF-0084076A90AF}" srcId="{3814330D-506A-4C5D-A18F-655B02E8FA6B}" destId="{3DF990A6-6032-4733-B89E-257F12158410}" srcOrd="4" destOrd="0" parTransId="{A9E8E616-8900-4D70-9258-F3B69176054E}" sibTransId="{25C4A611-6A07-445D-ABB5-CBD6B8199EFA}"/>
    <dgm:cxn modelId="{8611BF98-9603-4925-B402-3468F7D866F8}" type="presOf" srcId="{25C4A611-6A07-445D-ABB5-CBD6B8199EFA}" destId="{373F7ACF-A11F-48E4-A7E5-CD8A7A6EAB25}" srcOrd="0" destOrd="0" presId="urn:microsoft.com/office/officeart/2005/8/layout/process1"/>
    <dgm:cxn modelId="{E8D02D09-32A0-4E89-9E13-BA4FACAF183E}" srcId="{3814330D-506A-4C5D-A18F-655B02E8FA6B}" destId="{4AFE0012-8271-4189-B7C3-8CC3FE0B2F66}" srcOrd="5" destOrd="0" parTransId="{41DA6613-9FCE-4169-8359-F26BF99FC860}" sibTransId="{6E7650C9-5DD4-435B-938A-38FE2F483DD4}"/>
    <dgm:cxn modelId="{E26AB221-E888-4CEA-9EBC-F105CC7C7E5B}" type="presOf" srcId="{02C23896-0370-439E-92B3-1FEDF2C2BC16}" destId="{1D72A742-8C37-413B-A258-B1FE98E9189F}" srcOrd="0" destOrd="0" presId="urn:microsoft.com/office/officeart/2005/8/layout/process1"/>
    <dgm:cxn modelId="{C85DDFE1-C1AC-4C03-9E40-086C0127273B}" srcId="{3814330D-506A-4C5D-A18F-655B02E8FA6B}" destId="{C67F7C97-370F-47DB-B520-C2F1AD3C66C7}" srcOrd="3" destOrd="0" parTransId="{B134DA21-3EC9-48CD-B9AE-705159FA63BC}" sibTransId="{8898CCA9-5CCC-4A53-B15F-2B93F0E9C745}"/>
    <dgm:cxn modelId="{6FCC0FCB-C598-48FB-BD04-505C94A48555}" type="presOf" srcId="{A09707BB-41E2-4217-8483-4E0329AF24D3}" destId="{4A5FE668-AC79-4330-89EB-387BD810117D}" srcOrd="0" destOrd="0" presId="urn:microsoft.com/office/officeart/2005/8/layout/process1"/>
    <dgm:cxn modelId="{B846BCA5-6A72-406E-8AD0-FD9FCFE93DAB}" type="presOf" srcId="{E2A197E0-DF90-4C61-8959-FEC7BD931A9C}" destId="{FD22458C-615D-411C-8264-387AE771F021}" srcOrd="0" destOrd="0" presId="urn:microsoft.com/office/officeart/2005/8/layout/process1"/>
    <dgm:cxn modelId="{F8C503E9-1921-432B-9259-81786D25A4F8}" type="presOf" srcId="{3814330D-506A-4C5D-A18F-655B02E8FA6B}" destId="{60EA7297-089E-4F48-9509-B10A11717E0F}" srcOrd="0" destOrd="0" presId="urn:microsoft.com/office/officeart/2005/8/layout/process1"/>
    <dgm:cxn modelId="{A2E7D583-47E3-4244-881C-889E7C384CC5}" type="presOf" srcId="{3DF990A6-6032-4733-B89E-257F12158410}" destId="{2F79BB74-E64C-45FA-A901-634F575EA054}" srcOrd="0" destOrd="0" presId="urn:microsoft.com/office/officeart/2005/8/layout/process1"/>
    <dgm:cxn modelId="{56573F94-9283-4D4F-AA38-3FBAA1FAB6D9}" type="presOf" srcId="{25C4A611-6A07-445D-ABB5-CBD6B8199EFA}" destId="{3F2DA9AA-3803-4A22-8F81-A5CF2775E165}" srcOrd="1" destOrd="0" presId="urn:microsoft.com/office/officeart/2005/8/layout/process1"/>
    <dgm:cxn modelId="{366E3E64-1ECB-418E-A1E7-F167CDCC7122}" type="presOf" srcId="{02C23896-0370-439E-92B3-1FEDF2C2BC16}" destId="{E84B483D-D2D5-4E80-A6DE-98139BA491CE}" srcOrd="1" destOrd="0" presId="urn:microsoft.com/office/officeart/2005/8/layout/process1"/>
    <dgm:cxn modelId="{95639689-2B19-4FF4-99F0-40B929C0AD0A}" srcId="{3814330D-506A-4C5D-A18F-655B02E8FA6B}" destId="{E2A197E0-DF90-4C61-8959-FEC7BD931A9C}" srcOrd="2" destOrd="0" parTransId="{3250DFF7-38DB-44B6-ADA5-DFE16273D379}" sibTransId="{6AB4A170-FC3F-446E-ADE1-5283E362CE53}"/>
    <dgm:cxn modelId="{A612E0E7-06C5-4785-8DE7-79727EA92872}" type="presOf" srcId="{6AB4A170-FC3F-446E-ADE1-5283E362CE53}" destId="{B9C9E419-45F2-4596-B117-7AD18742D8E1}" srcOrd="0" destOrd="0" presId="urn:microsoft.com/office/officeart/2005/8/layout/process1"/>
    <dgm:cxn modelId="{20D7605F-D265-4604-862E-E4EF6D09D75B}" type="presOf" srcId="{4AFE0012-8271-4189-B7C3-8CC3FE0B2F66}" destId="{89B481E2-12FD-493D-9D06-F3D3F1E0A66F}" srcOrd="0" destOrd="0" presId="urn:microsoft.com/office/officeart/2005/8/layout/process1"/>
    <dgm:cxn modelId="{C623AEC3-81F9-47F9-BE4B-441B9A34F093}" type="presOf" srcId="{6AB4A170-FC3F-446E-ADE1-5283E362CE53}" destId="{3F7A9DCC-549A-462B-A66E-9500FD3D51BA}" srcOrd="1" destOrd="0" presId="urn:microsoft.com/office/officeart/2005/8/layout/process1"/>
    <dgm:cxn modelId="{D1086DB3-45ED-4F4F-A3AD-8B6D8EA01A16}" type="presOf" srcId="{91E02D16-72B1-46F0-A793-2DCF2E486761}" destId="{D2924A99-15A9-4DC5-9702-12C5358E2536}" srcOrd="0" destOrd="0" presId="urn:microsoft.com/office/officeart/2005/8/layout/process1"/>
    <dgm:cxn modelId="{02FDF2D3-B705-4BA4-A70A-95C3A729697D}" type="presParOf" srcId="{60EA7297-089E-4F48-9509-B10A11717E0F}" destId="{D2924A99-15A9-4DC5-9702-12C5358E2536}" srcOrd="0" destOrd="0" presId="urn:microsoft.com/office/officeart/2005/8/layout/process1"/>
    <dgm:cxn modelId="{71F971A4-27B7-4C10-9BB1-10E82C884433}" type="presParOf" srcId="{60EA7297-089E-4F48-9509-B10A11717E0F}" destId="{1D72A742-8C37-413B-A258-B1FE98E9189F}" srcOrd="1" destOrd="0" presId="urn:microsoft.com/office/officeart/2005/8/layout/process1"/>
    <dgm:cxn modelId="{F53A5372-2E75-41C1-9C64-F48ABAAF3526}" type="presParOf" srcId="{1D72A742-8C37-413B-A258-B1FE98E9189F}" destId="{E84B483D-D2D5-4E80-A6DE-98139BA491CE}" srcOrd="0" destOrd="0" presId="urn:microsoft.com/office/officeart/2005/8/layout/process1"/>
    <dgm:cxn modelId="{961DB2DF-5DF4-4B6F-B9F2-D6C83D77FD42}" type="presParOf" srcId="{60EA7297-089E-4F48-9509-B10A11717E0F}" destId="{D53597B5-A866-4705-8E12-9A36580F6FD4}" srcOrd="2" destOrd="0" presId="urn:microsoft.com/office/officeart/2005/8/layout/process1"/>
    <dgm:cxn modelId="{DE316B4A-1980-4F74-A786-B728CC330478}" type="presParOf" srcId="{60EA7297-089E-4F48-9509-B10A11717E0F}" destId="{4A5FE668-AC79-4330-89EB-387BD810117D}" srcOrd="3" destOrd="0" presId="urn:microsoft.com/office/officeart/2005/8/layout/process1"/>
    <dgm:cxn modelId="{2FA8C94B-9E08-4E96-AE97-AD1EC239E7B2}" type="presParOf" srcId="{4A5FE668-AC79-4330-89EB-387BD810117D}" destId="{B08F9432-373A-47F1-9EA5-BC74E2778867}" srcOrd="0" destOrd="0" presId="urn:microsoft.com/office/officeart/2005/8/layout/process1"/>
    <dgm:cxn modelId="{AA90AC76-8494-433C-A5FF-6AE081E17506}" type="presParOf" srcId="{60EA7297-089E-4F48-9509-B10A11717E0F}" destId="{FD22458C-615D-411C-8264-387AE771F021}" srcOrd="4" destOrd="0" presId="urn:microsoft.com/office/officeart/2005/8/layout/process1"/>
    <dgm:cxn modelId="{36D971B1-156A-4387-A68B-7AFD646D6FBC}" type="presParOf" srcId="{60EA7297-089E-4F48-9509-B10A11717E0F}" destId="{B9C9E419-45F2-4596-B117-7AD18742D8E1}" srcOrd="5" destOrd="0" presId="urn:microsoft.com/office/officeart/2005/8/layout/process1"/>
    <dgm:cxn modelId="{D839BC89-30B5-47C4-8085-E356D04261BE}" type="presParOf" srcId="{B9C9E419-45F2-4596-B117-7AD18742D8E1}" destId="{3F7A9DCC-549A-462B-A66E-9500FD3D51BA}" srcOrd="0" destOrd="0" presId="urn:microsoft.com/office/officeart/2005/8/layout/process1"/>
    <dgm:cxn modelId="{D43FC8C3-F448-4439-8852-655229662D4C}" type="presParOf" srcId="{60EA7297-089E-4F48-9509-B10A11717E0F}" destId="{EE5AC224-B42A-441A-AB21-A996C40EB055}" srcOrd="6" destOrd="0" presId="urn:microsoft.com/office/officeart/2005/8/layout/process1"/>
    <dgm:cxn modelId="{758A6452-5AE7-45FE-AD6C-90369AD15936}" type="presParOf" srcId="{60EA7297-089E-4F48-9509-B10A11717E0F}" destId="{291D2A6F-6C48-48A1-B848-FC3FD2855F08}" srcOrd="7" destOrd="0" presId="urn:microsoft.com/office/officeart/2005/8/layout/process1"/>
    <dgm:cxn modelId="{34A359C0-B2B6-4061-A350-86334BE86DA0}" type="presParOf" srcId="{291D2A6F-6C48-48A1-B848-FC3FD2855F08}" destId="{993A960F-B979-466A-9884-50F8F73001CD}" srcOrd="0" destOrd="0" presId="urn:microsoft.com/office/officeart/2005/8/layout/process1"/>
    <dgm:cxn modelId="{B3D05EDC-2712-40C5-A24E-C67824714FF5}" type="presParOf" srcId="{60EA7297-089E-4F48-9509-B10A11717E0F}" destId="{2F79BB74-E64C-45FA-A901-634F575EA054}" srcOrd="8" destOrd="0" presId="urn:microsoft.com/office/officeart/2005/8/layout/process1"/>
    <dgm:cxn modelId="{7679EA07-B936-48DB-BFA1-2211A0016240}" type="presParOf" srcId="{60EA7297-089E-4F48-9509-B10A11717E0F}" destId="{373F7ACF-A11F-48E4-A7E5-CD8A7A6EAB25}" srcOrd="9" destOrd="0" presId="urn:microsoft.com/office/officeart/2005/8/layout/process1"/>
    <dgm:cxn modelId="{21E24025-DF06-4333-9252-A015778C9221}" type="presParOf" srcId="{373F7ACF-A11F-48E4-A7E5-CD8A7A6EAB25}" destId="{3F2DA9AA-3803-4A22-8F81-A5CF2775E165}" srcOrd="0" destOrd="0" presId="urn:microsoft.com/office/officeart/2005/8/layout/process1"/>
    <dgm:cxn modelId="{FBE9C87A-4DA1-43F8-A03C-7C9F88B5D57E}" type="presParOf" srcId="{60EA7297-089E-4F48-9509-B10A11717E0F}" destId="{89B481E2-12FD-493D-9D06-F3D3F1E0A66F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24A99-15A9-4DC5-9702-12C5358E2536}">
      <dsp:nvSpPr>
        <dsp:cNvPr id="0" name=""/>
        <dsp:cNvSpPr/>
      </dsp:nvSpPr>
      <dsp:spPr>
        <a:xfrm>
          <a:off x="8091" y="353603"/>
          <a:ext cx="918314" cy="1020984"/>
        </a:xfrm>
        <a:prstGeom prst="roundRect">
          <a:avLst>
            <a:gd name="adj" fmla="val 10000"/>
          </a:avLst>
        </a:prstGeom>
        <a:solidFill>
          <a:srgbClr val="0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An-trag</a:t>
          </a:r>
          <a:endParaRPr lang="de-DE" sz="2000" b="1" kern="1200" dirty="0"/>
        </a:p>
      </dsp:txBody>
      <dsp:txXfrm>
        <a:off x="34987" y="380499"/>
        <a:ext cx="864522" cy="967192"/>
      </dsp:txXfrm>
    </dsp:sp>
    <dsp:sp modelId="{1D72A742-8C37-413B-A258-B1FE98E9189F}">
      <dsp:nvSpPr>
        <dsp:cNvPr id="0" name=""/>
        <dsp:cNvSpPr/>
      </dsp:nvSpPr>
      <dsp:spPr>
        <a:xfrm>
          <a:off x="1015731" y="753331"/>
          <a:ext cx="189370" cy="22152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1015731" y="797637"/>
        <a:ext cx="132559" cy="132916"/>
      </dsp:txXfrm>
    </dsp:sp>
    <dsp:sp modelId="{D53597B5-A866-4705-8E12-9A36580F6FD4}">
      <dsp:nvSpPr>
        <dsp:cNvPr id="0" name=""/>
        <dsp:cNvSpPr/>
      </dsp:nvSpPr>
      <dsp:spPr>
        <a:xfrm>
          <a:off x="1283708" y="353603"/>
          <a:ext cx="1478190" cy="1020984"/>
        </a:xfrm>
        <a:prstGeom prst="roundRect">
          <a:avLst>
            <a:gd name="adj" fmla="val 10000"/>
          </a:avLst>
        </a:prstGeom>
        <a:solidFill>
          <a:srgbClr val="0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err="1" smtClean="0"/>
            <a:t>Präzi-sierung</a:t>
          </a:r>
          <a:endParaRPr lang="de-DE" sz="2000" b="1" kern="1200" dirty="0"/>
        </a:p>
      </dsp:txBody>
      <dsp:txXfrm>
        <a:off x="1313612" y="383507"/>
        <a:ext cx="1418382" cy="961176"/>
      </dsp:txXfrm>
    </dsp:sp>
    <dsp:sp modelId="{4A5FE668-AC79-4330-89EB-387BD810117D}">
      <dsp:nvSpPr>
        <dsp:cNvPr id="0" name=""/>
        <dsp:cNvSpPr/>
      </dsp:nvSpPr>
      <dsp:spPr>
        <a:xfrm>
          <a:off x="2851225" y="753331"/>
          <a:ext cx="189370" cy="22152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2851225" y="797637"/>
        <a:ext cx="132559" cy="132916"/>
      </dsp:txXfrm>
    </dsp:sp>
    <dsp:sp modelId="{FD22458C-615D-411C-8264-387AE771F021}">
      <dsp:nvSpPr>
        <dsp:cNvPr id="0" name=""/>
        <dsp:cNvSpPr/>
      </dsp:nvSpPr>
      <dsp:spPr>
        <a:xfrm>
          <a:off x="3119202" y="353603"/>
          <a:ext cx="920011" cy="1020984"/>
        </a:xfrm>
        <a:prstGeom prst="roundRect">
          <a:avLst>
            <a:gd name="adj" fmla="val 10000"/>
          </a:avLst>
        </a:prstGeom>
        <a:solidFill>
          <a:srgbClr val="0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An-hör-</a:t>
          </a:r>
          <a:r>
            <a:rPr lang="de-DE" sz="2000" b="1" kern="1200" dirty="0" err="1" smtClean="0"/>
            <a:t>ung</a:t>
          </a:r>
          <a:endParaRPr lang="de-DE" sz="2000" b="1" kern="1200" dirty="0"/>
        </a:p>
      </dsp:txBody>
      <dsp:txXfrm>
        <a:off x="3146148" y="380549"/>
        <a:ext cx="866119" cy="967092"/>
      </dsp:txXfrm>
    </dsp:sp>
    <dsp:sp modelId="{B9C9E419-45F2-4596-B117-7AD18742D8E1}">
      <dsp:nvSpPr>
        <dsp:cNvPr id="0" name=""/>
        <dsp:cNvSpPr/>
      </dsp:nvSpPr>
      <dsp:spPr>
        <a:xfrm>
          <a:off x="4128540" y="753331"/>
          <a:ext cx="189370" cy="22152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4128540" y="797637"/>
        <a:ext cx="132559" cy="132916"/>
      </dsp:txXfrm>
    </dsp:sp>
    <dsp:sp modelId="{EE5AC224-B42A-441A-AB21-A996C40EB055}">
      <dsp:nvSpPr>
        <dsp:cNvPr id="0" name=""/>
        <dsp:cNvSpPr/>
      </dsp:nvSpPr>
      <dsp:spPr>
        <a:xfrm>
          <a:off x="4396517" y="353603"/>
          <a:ext cx="1037430" cy="1020984"/>
        </a:xfrm>
        <a:prstGeom prst="roundRect">
          <a:avLst>
            <a:gd name="adj" fmla="val 10000"/>
          </a:avLst>
        </a:prstGeom>
        <a:solidFill>
          <a:srgbClr val="0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err="1" smtClean="0"/>
            <a:t>Be-scheid</a:t>
          </a:r>
          <a:endParaRPr lang="de-DE" sz="2000" b="1" kern="1200" dirty="0"/>
        </a:p>
      </dsp:txBody>
      <dsp:txXfrm>
        <a:off x="4426421" y="383507"/>
        <a:ext cx="977622" cy="961176"/>
      </dsp:txXfrm>
    </dsp:sp>
    <dsp:sp modelId="{291D2A6F-6C48-48A1-B848-FC3FD2855F08}">
      <dsp:nvSpPr>
        <dsp:cNvPr id="0" name=""/>
        <dsp:cNvSpPr/>
      </dsp:nvSpPr>
      <dsp:spPr>
        <a:xfrm rot="32715">
          <a:off x="5528714" y="760126"/>
          <a:ext cx="200923" cy="22152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5528715" y="804145"/>
        <a:ext cx="140646" cy="132916"/>
      </dsp:txXfrm>
    </dsp:sp>
    <dsp:sp modelId="{2F79BB74-E64C-45FA-A901-634F575EA054}">
      <dsp:nvSpPr>
        <dsp:cNvPr id="0" name=""/>
        <dsp:cNvSpPr/>
      </dsp:nvSpPr>
      <dsp:spPr>
        <a:xfrm>
          <a:off x="5813032" y="369459"/>
          <a:ext cx="1536609" cy="1020984"/>
        </a:xfrm>
        <a:prstGeom prst="roundRect">
          <a:avLst>
            <a:gd name="adj" fmla="val 10000"/>
          </a:avLst>
        </a:prstGeom>
        <a:solidFill>
          <a:srgbClr val="0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Info-Ausgabe</a:t>
          </a:r>
          <a:endParaRPr lang="de-DE" sz="2000" b="1" kern="1200" dirty="0"/>
        </a:p>
      </dsp:txBody>
      <dsp:txXfrm>
        <a:off x="5842936" y="399363"/>
        <a:ext cx="1476801" cy="961176"/>
      </dsp:txXfrm>
    </dsp:sp>
    <dsp:sp modelId="{373F7ACF-A11F-48E4-A7E5-CD8A7A6EAB25}">
      <dsp:nvSpPr>
        <dsp:cNvPr id="0" name=""/>
        <dsp:cNvSpPr/>
      </dsp:nvSpPr>
      <dsp:spPr>
        <a:xfrm rot="21567665">
          <a:off x="7433519" y="760335"/>
          <a:ext cx="177834" cy="22152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7433520" y="804892"/>
        <a:ext cx="124484" cy="132916"/>
      </dsp:txXfrm>
    </dsp:sp>
    <dsp:sp modelId="{89B481E2-12FD-493D-9D06-F3D3F1E0A66F}">
      <dsp:nvSpPr>
        <dsp:cNvPr id="0" name=""/>
        <dsp:cNvSpPr/>
      </dsp:nvSpPr>
      <dsp:spPr>
        <a:xfrm>
          <a:off x="7685164" y="353603"/>
          <a:ext cx="1163728" cy="1020984"/>
        </a:xfrm>
        <a:prstGeom prst="roundRect">
          <a:avLst>
            <a:gd name="adj" fmla="val 10000"/>
          </a:avLst>
        </a:prstGeom>
        <a:solidFill>
          <a:srgbClr val="0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Kosten-erheb-</a:t>
          </a:r>
          <a:r>
            <a:rPr lang="de-DE" sz="2000" b="1" kern="1200" dirty="0" err="1" smtClean="0"/>
            <a:t>ung</a:t>
          </a:r>
          <a:endParaRPr lang="de-DE" sz="2000" b="1" kern="1200" dirty="0"/>
        </a:p>
      </dsp:txBody>
      <dsp:txXfrm>
        <a:off x="7715068" y="383507"/>
        <a:ext cx="1103920" cy="961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0E94C2-8DE1-490C-A417-CACD89157DB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685471-9CDF-4D50-8F4B-2F15A4E052B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EE7967-3A82-4DF6-9DE4-FF1B199945AA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4716463"/>
            <a:ext cx="63436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z="1000" smtClean="0">
              <a:latin typeface="Arial" panose="020B0604020202020204" pitchFamily="34" charset="0"/>
            </a:endParaRPr>
          </a:p>
        </p:txBody>
      </p:sp>
      <p:sp>
        <p:nvSpPr>
          <p:cNvPr id="717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717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809609-3C9B-4D02-8F99-5CFFA880EC45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  <p:sp>
        <p:nvSpPr>
          <p:cNvPr id="2560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2560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033585-A56D-4733-AFAA-9D0DBF10B87A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  <p:sp>
        <p:nvSpPr>
          <p:cNvPr id="2765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2765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D42AE0-F5B5-44A5-900D-690721C4B67D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 smtClean="0"/>
          </a:p>
        </p:txBody>
      </p:sp>
      <p:sp>
        <p:nvSpPr>
          <p:cNvPr id="2970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2970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3191D1-1E7A-4EC5-AB2D-801807D86D2E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 smtClean="0"/>
          </a:p>
        </p:txBody>
      </p:sp>
      <p:sp>
        <p:nvSpPr>
          <p:cNvPr id="3174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3175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2D57DA-B72B-4F25-A311-5403A9C69898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 smtClean="0"/>
          </a:p>
        </p:txBody>
      </p:sp>
      <p:sp>
        <p:nvSpPr>
          <p:cNvPr id="3379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3379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746F7E-58A4-40E3-81CD-AC5154DCF1E5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 smtClean="0"/>
          </a:p>
        </p:txBody>
      </p:sp>
      <p:sp>
        <p:nvSpPr>
          <p:cNvPr id="3584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3584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31A2CB-6353-454E-A5A0-5E44AD10893B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 smtClean="0"/>
          </a:p>
        </p:txBody>
      </p:sp>
      <p:sp>
        <p:nvSpPr>
          <p:cNvPr id="3789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3789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DD10C-3D49-4F3E-9DEC-C764D764560E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 smtClean="0"/>
          </a:p>
        </p:txBody>
      </p:sp>
      <p:sp>
        <p:nvSpPr>
          <p:cNvPr id="3994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3994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7E1883-A290-4FF3-9B27-A6FC915B6389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 smtClean="0"/>
          </a:p>
        </p:txBody>
      </p:sp>
      <p:sp>
        <p:nvSpPr>
          <p:cNvPr id="4198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4199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DE0502-A710-4CFC-B2D6-034B047AB789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 smtClean="0"/>
          </a:p>
        </p:txBody>
      </p:sp>
      <p:sp>
        <p:nvSpPr>
          <p:cNvPr id="4403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4403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740035-326B-41DE-BB05-B75CC982990B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922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922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58F179-4E5A-455B-821C-9465BF4ACE27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 smtClean="0"/>
          </a:p>
        </p:txBody>
      </p:sp>
      <p:sp>
        <p:nvSpPr>
          <p:cNvPr id="4608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4608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3F94E-71EA-46F2-88B7-8539645DDC87}" type="slidenum">
              <a:rPr lang="de-DE" altLang="de-DE" smtClean="0"/>
              <a:pPr>
                <a:spcBef>
                  <a:spcPct val="0"/>
                </a:spcBef>
              </a:pPr>
              <a:t>21</a:t>
            </a:fld>
            <a:endParaRPr lang="de-DE" altLang="de-DE" smtClean="0"/>
          </a:p>
        </p:txBody>
      </p:sp>
      <p:sp>
        <p:nvSpPr>
          <p:cNvPr id="4813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4813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4794E5-5FF0-4AA0-852D-3F30DBC70136}" type="slidenum">
              <a:rPr lang="de-DE" altLang="de-DE" smtClean="0"/>
              <a:pPr>
                <a:spcBef>
                  <a:spcPct val="0"/>
                </a:spcBef>
              </a:pPr>
              <a:t>22</a:t>
            </a:fld>
            <a:endParaRPr lang="de-DE" altLang="de-DE" smtClean="0"/>
          </a:p>
        </p:txBody>
      </p:sp>
      <p:sp>
        <p:nvSpPr>
          <p:cNvPr id="5018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5018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F14C8F-3C9E-432D-B4CC-DBDD0FE831E4}" type="slidenum">
              <a:rPr lang="de-DE" altLang="de-DE" smtClean="0"/>
              <a:pPr>
                <a:spcBef>
                  <a:spcPct val="0"/>
                </a:spcBef>
              </a:pPr>
              <a:t>23</a:t>
            </a:fld>
            <a:endParaRPr lang="de-DE" altLang="de-DE" smtClean="0"/>
          </a:p>
        </p:txBody>
      </p:sp>
      <p:sp>
        <p:nvSpPr>
          <p:cNvPr id="5222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5223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0F3BF0-BC7C-40B7-BD10-1FA24A9435C0}" type="slidenum">
              <a:rPr lang="de-DE" altLang="de-DE" smtClean="0"/>
              <a:pPr>
                <a:spcBef>
                  <a:spcPct val="0"/>
                </a:spcBef>
              </a:pPr>
              <a:t>24</a:t>
            </a:fld>
            <a:endParaRPr lang="de-DE" altLang="de-DE" smtClean="0"/>
          </a:p>
        </p:txBody>
      </p:sp>
      <p:sp>
        <p:nvSpPr>
          <p:cNvPr id="5427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5427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919AC-478C-44CA-8B68-EECD75DF6B7F}" type="slidenum">
              <a:rPr lang="de-DE" altLang="de-DE" smtClean="0"/>
              <a:pPr>
                <a:spcBef>
                  <a:spcPct val="0"/>
                </a:spcBef>
              </a:pPr>
              <a:t>25</a:t>
            </a:fld>
            <a:endParaRPr lang="de-DE" altLang="de-DE" smtClean="0"/>
          </a:p>
        </p:txBody>
      </p:sp>
      <p:sp>
        <p:nvSpPr>
          <p:cNvPr id="5632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5632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BA2E7-EC3F-4969-8083-C180FF4D17C5}" type="slidenum">
              <a:rPr lang="de-DE" altLang="de-DE" smtClean="0"/>
              <a:pPr>
                <a:spcBef>
                  <a:spcPct val="0"/>
                </a:spcBef>
              </a:pPr>
              <a:t>26</a:t>
            </a:fld>
            <a:endParaRPr lang="de-DE" altLang="de-DE" smtClean="0"/>
          </a:p>
        </p:txBody>
      </p:sp>
      <p:sp>
        <p:nvSpPr>
          <p:cNvPr id="5837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5837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B52C3C-4C1D-45A7-8A34-29520F4E1596}" type="slidenum">
              <a:rPr lang="de-DE" altLang="de-DE" smtClean="0"/>
              <a:pPr>
                <a:spcBef>
                  <a:spcPct val="0"/>
                </a:spcBef>
              </a:pPr>
              <a:t>27</a:t>
            </a:fld>
            <a:endParaRPr lang="de-DE" altLang="de-DE" smtClean="0"/>
          </a:p>
        </p:txBody>
      </p:sp>
      <p:sp>
        <p:nvSpPr>
          <p:cNvPr id="6042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6042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3ED559-633C-4F80-A27A-F9C2CE270AF9}" type="slidenum">
              <a:rPr lang="de-DE" altLang="de-DE" smtClean="0"/>
              <a:pPr>
                <a:spcBef>
                  <a:spcPct val="0"/>
                </a:spcBef>
              </a:pPr>
              <a:t>28</a:t>
            </a:fld>
            <a:endParaRPr lang="de-DE" altLang="de-DE" smtClean="0"/>
          </a:p>
        </p:txBody>
      </p:sp>
      <p:sp>
        <p:nvSpPr>
          <p:cNvPr id="6246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6247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F55E8A-8070-49CB-B4C6-E34672A059B5}" type="slidenum">
              <a:rPr lang="de-DE" altLang="de-DE" smtClean="0"/>
              <a:pPr>
                <a:spcBef>
                  <a:spcPct val="0"/>
                </a:spcBef>
              </a:pPr>
              <a:t>29</a:t>
            </a:fld>
            <a:endParaRPr lang="de-DE" altLang="de-DE" smtClean="0"/>
          </a:p>
        </p:txBody>
      </p:sp>
      <p:sp>
        <p:nvSpPr>
          <p:cNvPr id="6451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6451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069DBE-8465-4C9E-B706-63AB2A28C503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1126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127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7D1A4-7DFF-45D7-B7C7-9A8685D12C7A}" type="slidenum">
              <a:rPr lang="de-DE" altLang="de-DE" smtClean="0"/>
              <a:pPr>
                <a:spcBef>
                  <a:spcPct val="0"/>
                </a:spcBef>
              </a:pPr>
              <a:t>30</a:t>
            </a:fld>
            <a:endParaRPr lang="de-DE" altLang="de-DE" smtClean="0"/>
          </a:p>
        </p:txBody>
      </p:sp>
      <p:sp>
        <p:nvSpPr>
          <p:cNvPr id="6656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6656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D180E-1F5A-43EB-BDAF-023AB12EE523}" type="slidenum">
              <a:rPr lang="de-DE" altLang="de-DE" smtClean="0"/>
              <a:pPr>
                <a:spcBef>
                  <a:spcPct val="0"/>
                </a:spcBef>
              </a:pPr>
              <a:t>31</a:t>
            </a:fld>
            <a:endParaRPr lang="de-DE" altLang="de-DE" smtClean="0"/>
          </a:p>
        </p:txBody>
      </p:sp>
      <p:sp>
        <p:nvSpPr>
          <p:cNvPr id="6861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6861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A355D2-ECDD-47FE-8DB3-896EC056B940}" type="slidenum">
              <a:rPr lang="de-DE" altLang="de-DE" smtClean="0"/>
              <a:pPr>
                <a:spcBef>
                  <a:spcPct val="0"/>
                </a:spcBef>
              </a:pPr>
              <a:t>32</a:t>
            </a:fld>
            <a:endParaRPr lang="de-DE" altLang="de-DE" smtClean="0"/>
          </a:p>
        </p:txBody>
      </p:sp>
      <p:sp>
        <p:nvSpPr>
          <p:cNvPr id="7066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7066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2DD50B-4205-4A74-B780-919B87162038}" type="slidenum">
              <a:rPr lang="de-DE" altLang="de-DE" smtClean="0"/>
              <a:pPr>
                <a:spcBef>
                  <a:spcPct val="0"/>
                </a:spcBef>
              </a:pPr>
              <a:t>33</a:t>
            </a:fld>
            <a:endParaRPr lang="de-DE" altLang="de-DE" smtClean="0"/>
          </a:p>
        </p:txBody>
      </p:sp>
      <p:sp>
        <p:nvSpPr>
          <p:cNvPr id="7270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7271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1E38A-22B5-44B4-BB66-7AC2C2D2920F}" type="slidenum">
              <a:rPr lang="de-DE" altLang="de-DE" smtClean="0"/>
              <a:pPr>
                <a:spcBef>
                  <a:spcPct val="0"/>
                </a:spcBef>
              </a:pPr>
              <a:t>34</a:t>
            </a:fld>
            <a:endParaRPr lang="de-DE" altLang="de-DE" smtClean="0"/>
          </a:p>
        </p:txBody>
      </p:sp>
      <p:sp>
        <p:nvSpPr>
          <p:cNvPr id="7475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7475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F9A411-53BA-411B-BA6E-234EDE4E5C06}" type="slidenum">
              <a:rPr lang="de-DE" altLang="de-DE" smtClean="0"/>
              <a:pPr>
                <a:spcBef>
                  <a:spcPct val="0"/>
                </a:spcBef>
              </a:pPr>
              <a:t>35</a:t>
            </a:fld>
            <a:endParaRPr lang="de-DE" altLang="de-DE" smtClean="0"/>
          </a:p>
        </p:txBody>
      </p:sp>
      <p:sp>
        <p:nvSpPr>
          <p:cNvPr id="7680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7680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88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18FA2C-764F-49A7-ACB3-E15F903514FA}" type="slidenum">
              <a:rPr lang="de-DE" altLang="de-DE" smtClean="0"/>
              <a:pPr>
                <a:spcBef>
                  <a:spcPct val="0"/>
                </a:spcBef>
              </a:pPr>
              <a:t>36</a:t>
            </a:fld>
            <a:endParaRPr lang="de-DE" altLang="de-DE" smtClean="0"/>
          </a:p>
        </p:txBody>
      </p:sp>
      <p:sp>
        <p:nvSpPr>
          <p:cNvPr id="7885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7885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6C66BF-C31B-406A-A6B5-EC679C87B765}" type="slidenum">
              <a:rPr lang="de-DE" altLang="de-DE" smtClean="0"/>
              <a:pPr>
                <a:spcBef>
                  <a:spcPct val="0"/>
                </a:spcBef>
              </a:pPr>
              <a:t>37</a:t>
            </a:fld>
            <a:endParaRPr lang="de-DE" altLang="de-DE" smtClean="0"/>
          </a:p>
        </p:txBody>
      </p:sp>
      <p:sp>
        <p:nvSpPr>
          <p:cNvPr id="8090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8090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25BBE0-5021-411E-81C3-99A6FE4885DE}" type="slidenum">
              <a:rPr lang="de-DE" altLang="de-DE" smtClean="0"/>
              <a:pPr>
                <a:spcBef>
                  <a:spcPct val="0"/>
                </a:spcBef>
              </a:pPr>
              <a:t>38</a:t>
            </a:fld>
            <a:endParaRPr lang="de-DE" altLang="de-DE" smtClean="0"/>
          </a:p>
        </p:txBody>
      </p:sp>
      <p:sp>
        <p:nvSpPr>
          <p:cNvPr id="8294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8295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849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F2CB87-43BA-4411-AE18-7C61C6DB4E88}" type="slidenum">
              <a:rPr lang="de-DE" altLang="de-DE" smtClean="0"/>
              <a:pPr>
                <a:spcBef>
                  <a:spcPct val="0"/>
                </a:spcBef>
              </a:pPr>
              <a:t>39</a:t>
            </a:fld>
            <a:endParaRPr lang="de-DE" altLang="de-DE" smtClean="0"/>
          </a:p>
        </p:txBody>
      </p:sp>
      <p:sp>
        <p:nvSpPr>
          <p:cNvPr id="8499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8499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67FFD-9663-46AD-9C21-3050F466AEE3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  <p:sp>
        <p:nvSpPr>
          <p:cNvPr id="1331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331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E090D3-0F8F-4712-BB5E-86E9A9D6FB1A}" type="slidenum">
              <a:rPr lang="de-DE" altLang="de-DE" smtClean="0"/>
              <a:pPr>
                <a:spcBef>
                  <a:spcPct val="0"/>
                </a:spcBef>
              </a:pPr>
              <a:t>40</a:t>
            </a:fld>
            <a:endParaRPr lang="de-DE" altLang="de-DE" smtClean="0"/>
          </a:p>
        </p:txBody>
      </p:sp>
      <p:sp>
        <p:nvSpPr>
          <p:cNvPr id="8704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8704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8E1A7-63E5-46B4-9814-77D1F46C21F3}" type="slidenum">
              <a:rPr lang="de-DE" altLang="de-DE" smtClean="0"/>
              <a:pPr>
                <a:spcBef>
                  <a:spcPct val="0"/>
                </a:spcBef>
              </a:pPr>
              <a:t>41</a:t>
            </a:fld>
            <a:endParaRPr lang="de-DE" altLang="de-DE" smtClean="0"/>
          </a:p>
        </p:txBody>
      </p:sp>
      <p:sp>
        <p:nvSpPr>
          <p:cNvPr id="8909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8909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8B135-56DE-43E5-9E27-D5256695C9EC}" type="slidenum">
              <a:rPr lang="de-DE" altLang="de-DE" smtClean="0"/>
              <a:pPr>
                <a:spcBef>
                  <a:spcPct val="0"/>
                </a:spcBef>
              </a:pPr>
              <a:t>42</a:t>
            </a:fld>
            <a:endParaRPr lang="de-DE" altLang="de-DE" smtClean="0"/>
          </a:p>
        </p:txBody>
      </p:sp>
      <p:sp>
        <p:nvSpPr>
          <p:cNvPr id="9114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9114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31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7740FF-AEDF-4DF7-AD1F-44CA0F284063}" type="slidenum">
              <a:rPr lang="de-DE" altLang="de-DE" smtClean="0"/>
              <a:pPr>
                <a:spcBef>
                  <a:spcPct val="0"/>
                </a:spcBef>
              </a:pPr>
              <a:t>43</a:t>
            </a:fld>
            <a:endParaRPr lang="de-DE" altLang="de-DE" smtClean="0"/>
          </a:p>
        </p:txBody>
      </p:sp>
      <p:sp>
        <p:nvSpPr>
          <p:cNvPr id="9318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9319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52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EFA0D6-0758-4D62-A4EF-594088CD7A8B}" type="slidenum">
              <a:rPr lang="de-DE" altLang="de-DE" smtClean="0"/>
              <a:pPr>
                <a:spcBef>
                  <a:spcPct val="0"/>
                </a:spcBef>
              </a:pPr>
              <a:t>44</a:t>
            </a:fld>
            <a:endParaRPr lang="de-DE" altLang="de-DE" smtClean="0"/>
          </a:p>
        </p:txBody>
      </p:sp>
      <p:sp>
        <p:nvSpPr>
          <p:cNvPr id="9523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9523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7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8E228C-CB93-46E5-9120-0F3B9F2B2C85}" type="slidenum">
              <a:rPr lang="de-DE" altLang="de-DE" smtClean="0"/>
              <a:pPr>
                <a:spcBef>
                  <a:spcPct val="0"/>
                </a:spcBef>
              </a:pPr>
              <a:t>45</a:t>
            </a:fld>
            <a:endParaRPr lang="de-DE" altLang="de-DE" smtClean="0"/>
          </a:p>
        </p:txBody>
      </p:sp>
      <p:sp>
        <p:nvSpPr>
          <p:cNvPr id="9728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9728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93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F5024B-37FC-40EF-A4BF-B437631AC9EF}" type="slidenum">
              <a:rPr lang="de-DE" altLang="de-DE" smtClean="0"/>
              <a:pPr>
                <a:spcBef>
                  <a:spcPct val="0"/>
                </a:spcBef>
              </a:pPr>
              <a:t>46</a:t>
            </a:fld>
            <a:endParaRPr lang="de-DE" altLang="de-DE" smtClean="0"/>
          </a:p>
        </p:txBody>
      </p:sp>
      <p:sp>
        <p:nvSpPr>
          <p:cNvPr id="9933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9933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0D992-0CA3-41B6-B80E-45B0ABD4DBC9}" type="slidenum">
              <a:rPr lang="de-DE" altLang="de-DE" smtClean="0"/>
              <a:pPr>
                <a:spcBef>
                  <a:spcPct val="0"/>
                </a:spcBef>
              </a:pPr>
              <a:t>47</a:t>
            </a:fld>
            <a:endParaRPr lang="de-DE" altLang="de-DE" smtClean="0"/>
          </a:p>
        </p:txBody>
      </p:sp>
      <p:sp>
        <p:nvSpPr>
          <p:cNvPr id="10138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0138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7DB7C-DDD1-475E-A21A-CC78E86EFE38}" type="slidenum">
              <a:rPr lang="de-DE" altLang="de-DE" smtClean="0"/>
              <a:pPr>
                <a:spcBef>
                  <a:spcPct val="0"/>
                </a:spcBef>
              </a:pPr>
              <a:t>48</a:t>
            </a:fld>
            <a:endParaRPr lang="de-DE" altLang="de-DE" smtClean="0"/>
          </a:p>
        </p:txBody>
      </p:sp>
      <p:sp>
        <p:nvSpPr>
          <p:cNvPr id="10342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0343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054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7F53B5-5644-4A99-B294-384DB115DA75}" type="slidenum">
              <a:rPr lang="de-DE" altLang="de-DE" smtClean="0"/>
              <a:pPr>
                <a:spcBef>
                  <a:spcPct val="0"/>
                </a:spcBef>
              </a:pPr>
              <a:t>49</a:t>
            </a:fld>
            <a:endParaRPr lang="de-DE" altLang="de-DE" smtClean="0"/>
          </a:p>
        </p:txBody>
      </p:sp>
      <p:sp>
        <p:nvSpPr>
          <p:cNvPr id="10547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0547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6C36F3-2F60-4340-8BAF-B730CA799211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 smtClean="0"/>
          </a:p>
        </p:txBody>
      </p:sp>
      <p:sp>
        <p:nvSpPr>
          <p:cNvPr id="1536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536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075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ED65F2-7DB9-4493-BF05-9D22413BEA2D}" type="slidenum">
              <a:rPr lang="de-DE" altLang="de-DE" smtClean="0"/>
              <a:pPr>
                <a:spcBef>
                  <a:spcPct val="0"/>
                </a:spcBef>
              </a:pPr>
              <a:t>50</a:t>
            </a:fld>
            <a:endParaRPr lang="de-DE" altLang="de-DE" smtClean="0"/>
          </a:p>
        </p:txBody>
      </p:sp>
      <p:sp>
        <p:nvSpPr>
          <p:cNvPr id="10752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0752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B45A4-FD49-49B8-BD92-4A36D83BF08E}" type="slidenum">
              <a:rPr lang="de-DE" altLang="de-DE" smtClean="0"/>
              <a:pPr>
                <a:spcBef>
                  <a:spcPct val="0"/>
                </a:spcBef>
              </a:pPr>
              <a:t>51</a:t>
            </a:fld>
            <a:endParaRPr lang="de-DE" altLang="de-DE" smtClean="0"/>
          </a:p>
        </p:txBody>
      </p:sp>
      <p:sp>
        <p:nvSpPr>
          <p:cNvPr id="10957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0957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678EDC-2AB3-4A0F-9D48-40C19F19F385}" type="slidenum">
              <a:rPr lang="de-DE" altLang="de-DE" smtClean="0"/>
              <a:pPr>
                <a:spcBef>
                  <a:spcPct val="0"/>
                </a:spcBef>
              </a:pPr>
              <a:t>52</a:t>
            </a:fld>
            <a:endParaRPr lang="de-DE" altLang="de-DE" smtClean="0"/>
          </a:p>
        </p:txBody>
      </p:sp>
      <p:sp>
        <p:nvSpPr>
          <p:cNvPr id="11162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1162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84B0B-478F-42E0-9175-85633394B208}" type="slidenum">
              <a:rPr lang="de-DE" altLang="de-DE" smtClean="0"/>
              <a:pPr>
                <a:spcBef>
                  <a:spcPct val="0"/>
                </a:spcBef>
              </a:pPr>
              <a:t>53</a:t>
            </a:fld>
            <a:endParaRPr lang="de-DE" altLang="de-DE" smtClean="0"/>
          </a:p>
        </p:txBody>
      </p:sp>
      <p:sp>
        <p:nvSpPr>
          <p:cNvPr id="11366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1367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157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C47D67-A5B7-41B6-BD60-A458E1972FBD}" type="slidenum">
              <a:rPr lang="de-DE" altLang="de-DE" smtClean="0"/>
              <a:pPr>
                <a:spcBef>
                  <a:spcPct val="0"/>
                </a:spcBef>
              </a:pPr>
              <a:t>54</a:t>
            </a:fld>
            <a:endParaRPr lang="de-DE" altLang="de-DE" smtClean="0"/>
          </a:p>
        </p:txBody>
      </p:sp>
      <p:sp>
        <p:nvSpPr>
          <p:cNvPr id="11571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1571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177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0B6968-6F02-4D61-8C35-10D889E17C0F}" type="slidenum">
              <a:rPr lang="de-DE" altLang="de-DE" smtClean="0"/>
              <a:pPr>
                <a:spcBef>
                  <a:spcPct val="0"/>
                </a:spcBef>
              </a:pPr>
              <a:t>55</a:t>
            </a:fld>
            <a:endParaRPr lang="de-DE" altLang="de-DE" smtClean="0"/>
          </a:p>
        </p:txBody>
      </p:sp>
      <p:sp>
        <p:nvSpPr>
          <p:cNvPr id="11776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1776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198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F82C7C-B7AA-43AC-8AF9-ED3408BD0798}" type="slidenum">
              <a:rPr lang="de-DE" altLang="de-DE" smtClean="0"/>
              <a:pPr>
                <a:spcBef>
                  <a:spcPct val="0"/>
                </a:spcBef>
              </a:pPr>
              <a:t>56</a:t>
            </a:fld>
            <a:endParaRPr lang="de-DE" altLang="de-DE" smtClean="0"/>
          </a:p>
        </p:txBody>
      </p:sp>
      <p:sp>
        <p:nvSpPr>
          <p:cNvPr id="11981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1981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218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89EA31-B8B8-4A31-BC87-964A5F831D2B}" type="slidenum">
              <a:rPr lang="de-DE" altLang="de-DE" smtClean="0"/>
              <a:pPr>
                <a:spcBef>
                  <a:spcPct val="0"/>
                </a:spcBef>
              </a:pPr>
              <a:t>57</a:t>
            </a:fld>
            <a:endParaRPr lang="de-DE" altLang="de-DE" smtClean="0"/>
          </a:p>
        </p:txBody>
      </p:sp>
      <p:sp>
        <p:nvSpPr>
          <p:cNvPr id="12186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2186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239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C246F8-3F61-4BF4-875A-E3474AF83F37}" type="slidenum">
              <a:rPr lang="de-DE" altLang="de-DE" smtClean="0"/>
              <a:pPr>
                <a:spcBef>
                  <a:spcPct val="0"/>
                </a:spcBef>
              </a:pPr>
              <a:t>58</a:t>
            </a:fld>
            <a:endParaRPr lang="de-DE" altLang="de-DE" smtClean="0"/>
          </a:p>
        </p:txBody>
      </p:sp>
      <p:sp>
        <p:nvSpPr>
          <p:cNvPr id="12390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2391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25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1F020C-138E-49CC-A8D0-907E9DE72F07}" type="slidenum">
              <a:rPr lang="de-DE" altLang="de-DE" smtClean="0"/>
              <a:pPr>
                <a:spcBef>
                  <a:spcPct val="0"/>
                </a:spcBef>
              </a:pPr>
              <a:t>59</a:t>
            </a:fld>
            <a:endParaRPr lang="de-DE" altLang="de-DE" smtClean="0"/>
          </a:p>
        </p:txBody>
      </p:sp>
      <p:sp>
        <p:nvSpPr>
          <p:cNvPr id="12595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2595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FB277E-7C88-42CF-BBAF-65B9615AA6C7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1741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741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280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84124E-444C-4EAC-AE47-98D4B1F0A5D5}" type="slidenum">
              <a:rPr lang="de-DE" altLang="de-DE" smtClean="0"/>
              <a:pPr>
                <a:spcBef>
                  <a:spcPct val="0"/>
                </a:spcBef>
              </a:pPr>
              <a:t>60</a:t>
            </a:fld>
            <a:endParaRPr lang="de-DE" altLang="de-DE" smtClean="0"/>
          </a:p>
        </p:txBody>
      </p:sp>
      <p:sp>
        <p:nvSpPr>
          <p:cNvPr id="12800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2800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300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2E5128-863E-45ED-A94D-ADA30853FC49}" type="slidenum">
              <a:rPr lang="de-DE" altLang="de-DE" smtClean="0"/>
              <a:pPr>
                <a:spcBef>
                  <a:spcPct val="0"/>
                </a:spcBef>
              </a:pPr>
              <a:t>61</a:t>
            </a:fld>
            <a:endParaRPr lang="de-DE" altLang="de-DE" smtClean="0"/>
          </a:p>
        </p:txBody>
      </p:sp>
      <p:sp>
        <p:nvSpPr>
          <p:cNvPr id="13005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3005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321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6AA70A-715E-4E47-A80B-43E46B6F428D}" type="slidenum">
              <a:rPr lang="de-DE" altLang="de-DE" smtClean="0"/>
              <a:pPr>
                <a:spcBef>
                  <a:spcPct val="0"/>
                </a:spcBef>
              </a:pPr>
              <a:t>62</a:t>
            </a:fld>
            <a:endParaRPr lang="de-DE" altLang="de-DE" smtClean="0"/>
          </a:p>
        </p:txBody>
      </p:sp>
      <p:sp>
        <p:nvSpPr>
          <p:cNvPr id="13210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3210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34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AF2F0-D6AF-4DA8-873A-B0741272D4AB}" type="slidenum">
              <a:rPr lang="de-DE" altLang="de-DE" smtClean="0"/>
              <a:pPr>
                <a:spcBef>
                  <a:spcPct val="0"/>
                </a:spcBef>
              </a:pPr>
              <a:t>63</a:t>
            </a:fld>
            <a:endParaRPr lang="de-DE" altLang="de-DE" smtClean="0"/>
          </a:p>
        </p:txBody>
      </p:sp>
      <p:sp>
        <p:nvSpPr>
          <p:cNvPr id="13414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3415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36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2795CA-5532-4B2E-8AE2-108A591D49A7}" type="slidenum">
              <a:rPr lang="de-DE" altLang="de-DE" smtClean="0"/>
              <a:pPr>
                <a:spcBef>
                  <a:spcPct val="0"/>
                </a:spcBef>
              </a:pPr>
              <a:t>64</a:t>
            </a:fld>
            <a:endParaRPr lang="de-DE" altLang="de-DE" smtClean="0"/>
          </a:p>
        </p:txBody>
      </p:sp>
      <p:sp>
        <p:nvSpPr>
          <p:cNvPr id="13619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3619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38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5D4F25-156E-4841-A9A6-927C87731A78}" type="slidenum">
              <a:rPr lang="de-DE" altLang="de-DE" smtClean="0"/>
              <a:pPr>
                <a:spcBef>
                  <a:spcPct val="0"/>
                </a:spcBef>
              </a:pPr>
              <a:t>65</a:t>
            </a:fld>
            <a:endParaRPr lang="de-DE" altLang="de-DE" smtClean="0"/>
          </a:p>
        </p:txBody>
      </p:sp>
      <p:sp>
        <p:nvSpPr>
          <p:cNvPr id="13824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3824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40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9C987-324B-4D28-B6B8-E9035D3C10B6}" type="slidenum">
              <a:rPr lang="de-DE" altLang="de-DE" smtClean="0"/>
              <a:pPr>
                <a:spcBef>
                  <a:spcPct val="0"/>
                </a:spcBef>
              </a:pPr>
              <a:t>66</a:t>
            </a:fld>
            <a:endParaRPr lang="de-DE" altLang="de-DE" smtClean="0"/>
          </a:p>
        </p:txBody>
      </p:sp>
      <p:sp>
        <p:nvSpPr>
          <p:cNvPr id="14029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4029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42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479F40-A2DB-481E-87EA-1952587E9664}" type="slidenum">
              <a:rPr lang="de-DE" altLang="de-DE" smtClean="0"/>
              <a:pPr>
                <a:spcBef>
                  <a:spcPct val="0"/>
                </a:spcBef>
              </a:pPr>
              <a:t>67</a:t>
            </a:fld>
            <a:endParaRPr lang="de-DE" altLang="de-DE" smtClean="0"/>
          </a:p>
        </p:txBody>
      </p:sp>
      <p:sp>
        <p:nvSpPr>
          <p:cNvPr id="14234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4234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443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FD0C05-1731-471A-90FA-AA5C02B903E9}" type="slidenum">
              <a:rPr lang="de-DE" altLang="de-DE" smtClean="0"/>
              <a:pPr>
                <a:spcBef>
                  <a:spcPct val="0"/>
                </a:spcBef>
              </a:pPr>
              <a:t>68</a:t>
            </a:fld>
            <a:endParaRPr lang="de-DE" altLang="de-DE" smtClean="0"/>
          </a:p>
        </p:txBody>
      </p:sp>
      <p:sp>
        <p:nvSpPr>
          <p:cNvPr id="14438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4439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CD1AD1-E141-4979-BB34-5E017B230C20}" type="slidenum">
              <a:rPr lang="de-DE" altLang="de-DE" smtClean="0"/>
              <a:pPr>
                <a:spcBef>
                  <a:spcPct val="0"/>
                </a:spcBef>
              </a:pPr>
              <a:t>69</a:t>
            </a:fld>
            <a:endParaRPr lang="de-DE" altLang="de-DE" smtClean="0"/>
          </a:p>
        </p:txBody>
      </p:sp>
      <p:sp>
        <p:nvSpPr>
          <p:cNvPr id="14643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4643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D190C5-BCA4-4CC8-BA5D-6933787FB1FE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 smtClean="0"/>
          </a:p>
        </p:txBody>
      </p:sp>
      <p:sp>
        <p:nvSpPr>
          <p:cNvPr id="19461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9462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48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C33007-82EF-4574-A052-F2813931DE96}" type="slidenum">
              <a:rPr lang="de-DE" altLang="de-DE" smtClean="0"/>
              <a:pPr>
                <a:spcBef>
                  <a:spcPct val="0"/>
                </a:spcBef>
              </a:pPr>
              <a:t>70</a:t>
            </a:fld>
            <a:endParaRPr lang="de-DE" altLang="de-DE" smtClean="0"/>
          </a:p>
        </p:txBody>
      </p:sp>
      <p:sp>
        <p:nvSpPr>
          <p:cNvPr id="148485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48486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50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51AC33-D093-4A8D-8CC4-14791C1A4796}" type="slidenum">
              <a:rPr lang="de-DE" altLang="de-DE" smtClean="0"/>
              <a:pPr>
                <a:spcBef>
                  <a:spcPct val="0"/>
                </a:spcBef>
              </a:pPr>
              <a:t>71</a:t>
            </a:fld>
            <a:endParaRPr lang="de-DE" altLang="de-DE" smtClean="0"/>
          </a:p>
        </p:txBody>
      </p:sp>
      <p:sp>
        <p:nvSpPr>
          <p:cNvPr id="150533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150534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C0592B-E5FB-454D-B194-A6D02A7EE1F5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 smtClean="0"/>
          </a:p>
        </p:txBody>
      </p:sp>
      <p:sp>
        <p:nvSpPr>
          <p:cNvPr id="21509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C6D37A-0918-41FD-9248-7D5A7C9B0DA1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 smtClean="0"/>
          </a:p>
        </p:txBody>
      </p:sp>
      <p:sp>
        <p:nvSpPr>
          <p:cNvPr id="23557" name="Datumsplatzhalt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27. Juni 2016</a:t>
            </a:r>
          </a:p>
        </p:txBody>
      </p:sp>
      <p:sp>
        <p:nvSpPr>
          <p:cNvPr id="23558" name="Fußzeilenplatzhalt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mtClean="0"/>
              <a:t>Joachim Barton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BDDB-6722-445A-AF79-B8817699D12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289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6D2DE-ADFB-41F5-AAEA-E6ED796EE94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1101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C3C1-B088-451C-983F-4A8B0059A62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9823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404813"/>
            <a:ext cx="341313" cy="341312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143000"/>
            <a:ext cx="341313" cy="341313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863725"/>
            <a:ext cx="341313" cy="341313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2582863"/>
            <a:ext cx="341313" cy="341312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3284538"/>
            <a:ext cx="341313" cy="341312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736600" y="339725"/>
            <a:ext cx="286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b="1" dirty="0" smtClean="0">
                <a:solidFill>
                  <a:srgbClr val="0038F0"/>
                </a:solidFill>
                <a:latin typeface="AvenirNext LT Com Regular" panose="020B0503020203020204" pitchFamily="34" charset="0"/>
              </a:rPr>
              <a:t>Regierungspräsidium Darmstadt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779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Einzeilige oder zweizeilige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133600"/>
            <a:ext cx="8083550" cy="403225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endParaRPr lang="de-DE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245225"/>
            <a:ext cx="17637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51C9-C322-4645-8E43-B6411076684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2581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57181-93BD-4E48-A868-20C144BD881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403360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AAA2-AB96-4A1C-B231-6B61AE40109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24618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2313" y="2133600"/>
            <a:ext cx="3930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5363" y="2133600"/>
            <a:ext cx="3930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5126-ADF5-464B-BCA5-637ECB03D44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358833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6FAC-D61E-45F9-87BD-7B5433BB22D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65407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A455-95D5-49D2-823A-2A19B93F8D4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108261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168A-7FF4-4A6C-8710-C31859387F2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52267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88EC-1110-431D-BC68-4F7784EF1C7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367657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846B-2830-4046-8C78-9969D3DA73D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69851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619F-E541-4D17-86E3-46C665D281D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3932096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016-67F2-48F0-88F6-DCB23C3F530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168533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5288" y="749300"/>
            <a:ext cx="2016125" cy="5232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96913" y="749300"/>
            <a:ext cx="5895975" cy="5232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8A59-E733-426B-97DD-421F4C1DBE3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  <p:extLst>
      <p:ext uri="{BB962C8B-B14F-4D97-AF65-F5344CB8AC3E}">
        <p14:creationId xmlns:p14="http://schemas.microsoft.com/office/powerpoint/2010/main" val="153232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90F7-CCCC-45CA-A7DF-7A08DC13FDA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257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E864E-CD89-4865-8E90-5E316D3FA24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5391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2F2A-4334-440D-BFD4-D1DA19445D8C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4225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12E13-157E-48FD-BC18-C6E9460BCFD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378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D1FAE-71ED-4659-BFEC-E24AF1AC7F2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3685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9AC50-5C51-43BB-86BE-FE2452A2CEE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8957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26262-EB62-4709-AD1A-0830DFA87B8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7059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164ED90-E150-44D4-BCB2-3B418E7594E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749300"/>
            <a:ext cx="806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Einzeilige oder zweizeilige</a:t>
            </a:r>
            <a:br>
              <a:rPr lang="de-DE" altLang="de-DE" smtClean="0"/>
            </a:br>
            <a:r>
              <a:rPr lang="de-DE" altLang="de-DE" smtClean="0"/>
              <a:t>Überschrift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2313" y="2133600"/>
            <a:ext cx="8013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8F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Joachim Barton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8F0"/>
                </a:solidFill>
                <a:latin typeface="AvenirNext LT Com Regular" panose="020B0503020203020204" pitchFamily="34" charset="0"/>
              </a:defRPr>
            </a:lvl1pPr>
          </a:lstStyle>
          <a:p>
            <a:pPr>
              <a:defRPr/>
            </a:pPr>
            <a:fld id="{E8CAD4A1-01AB-4393-A321-DE34E229C3D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2054" name="Text Box 6"/>
          <p:cNvSpPr txBox="1">
            <a:spLocks noChangeArrowheads="1"/>
          </p:cNvSpPr>
          <p:nvPr userDrawn="1"/>
        </p:nvSpPr>
        <p:spPr bwMode="auto">
          <a:xfrm>
            <a:off x="722313" y="346075"/>
            <a:ext cx="4679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1400" b="1" dirty="0" smtClean="0">
                <a:solidFill>
                  <a:srgbClr val="0038F0"/>
                </a:solidFill>
                <a:latin typeface="AvenirNext LT Com Regular" panose="020B0503020203020204" pitchFamily="34" charset="0"/>
              </a:rPr>
              <a:t>Regierungspräsidium Darmstadt</a:t>
            </a:r>
          </a:p>
        </p:txBody>
      </p:sp>
      <p:sp>
        <p:nvSpPr>
          <p:cNvPr id="2055" name="Text Box 7"/>
          <p:cNvSpPr txBox="1">
            <a:spLocks noChangeArrowheads="1"/>
          </p:cNvSpPr>
          <p:nvPr userDrawn="1"/>
        </p:nvSpPr>
        <p:spPr bwMode="auto">
          <a:xfrm>
            <a:off x="6443663" y="18891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dirty="0" smtClean="0">
              <a:solidFill>
                <a:srgbClr val="000000"/>
              </a:solidFill>
              <a:latin typeface="AvenirNext LT Com Regular" panose="020B0503020203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0" y="404813"/>
            <a:ext cx="341313" cy="341312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0" y="1125538"/>
            <a:ext cx="341313" cy="341312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2058" name="Rectangle 10"/>
          <p:cNvSpPr>
            <a:spLocks noChangeArrowheads="1"/>
          </p:cNvSpPr>
          <p:nvPr userDrawn="1"/>
        </p:nvSpPr>
        <p:spPr bwMode="auto">
          <a:xfrm>
            <a:off x="0" y="1844675"/>
            <a:ext cx="341313" cy="341313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0" y="2565400"/>
            <a:ext cx="341313" cy="341313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2060" name="Rectangle 12"/>
          <p:cNvSpPr>
            <a:spLocks noChangeArrowheads="1"/>
          </p:cNvSpPr>
          <p:nvPr userDrawn="1"/>
        </p:nvSpPr>
        <p:spPr bwMode="auto">
          <a:xfrm>
            <a:off x="0" y="3284538"/>
            <a:ext cx="341313" cy="341312"/>
          </a:xfrm>
          <a:prstGeom prst="rect">
            <a:avLst/>
          </a:prstGeom>
          <a:solidFill>
            <a:srgbClr val="D3242E"/>
          </a:solidFill>
          <a:ln w="9525">
            <a:solidFill>
              <a:srgbClr val="D3242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248400"/>
            <a:ext cx="176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8F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27. Juni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03" r:id="rId2"/>
    <p:sldLayoutId id="2147485304" r:id="rId3"/>
    <p:sldLayoutId id="2147485305" r:id="rId4"/>
    <p:sldLayoutId id="2147485306" r:id="rId5"/>
    <p:sldLayoutId id="2147485307" r:id="rId6"/>
    <p:sldLayoutId id="2147485308" r:id="rId7"/>
    <p:sldLayoutId id="2147485309" r:id="rId8"/>
    <p:sldLayoutId id="2147485310" r:id="rId9"/>
    <p:sldLayoutId id="2147485311" r:id="rId10"/>
    <p:sldLayoutId id="214748531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8F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8F0"/>
          </a:solidFill>
          <a:latin typeface="AvenirNext LT Com Regular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8F0"/>
          </a:solidFill>
          <a:latin typeface="AvenirNext LT Com Regular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8F0"/>
          </a:solidFill>
          <a:latin typeface="AvenirNext LT Com Regular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8F0"/>
          </a:solidFill>
          <a:latin typeface="AvenirNext LT Com Regular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8F0"/>
          </a:solidFill>
          <a:latin typeface="AvenirNext LT Com Regular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8F0"/>
          </a:solidFill>
          <a:latin typeface="AvenirNext LT Com Regular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8F0"/>
          </a:solidFill>
          <a:latin typeface="AvenirNext LT Com Regular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8F0"/>
          </a:solidFill>
          <a:latin typeface="AvenirNext LT Com Regula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8F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8F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8F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8F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8F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8F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8F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8F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8F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2CC76E-80D6-4F9A-BD38-C5CCC92B12B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00">
              <a:latin typeface="AvenirNext LT Com Regular" pitchFamily="34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400">
              <a:latin typeface="AvenirNext LT Com Regular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B7A67ED-74C7-4F39-A08B-5BC25B5FF0BB}" type="slidenum">
              <a:rPr lang="de-DE" altLang="de-DE" sz="1400">
                <a:latin typeface="AvenirNext LT Com Regular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>
              <a:latin typeface="AvenirNext LT Com Regular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73038" y="2852738"/>
            <a:ext cx="8796337" cy="3744912"/>
          </a:xfrm>
          <a:prstGeom prst="rect">
            <a:avLst/>
          </a:prstGeom>
          <a:solidFill>
            <a:srgbClr val="003399"/>
          </a:solidFill>
          <a:ln w="9525">
            <a:solidFill>
              <a:srgbClr val="0038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80"/>
              </a:solidFill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39750" y="2852738"/>
            <a:ext cx="6119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venirNext LT Com Regular" pitchFamily="34" charset="0"/>
              </a:rPr>
              <a:t>Regierungspräsidium Darmstadt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venirNext LT Com Regular" pitchFamily="34" charset="0"/>
              </a:rPr>
              <a:t>Abteilung Arbeitsschutz und Umwelt Wiesbaden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>
              <a:solidFill>
                <a:schemeClr val="bg1"/>
              </a:solidFill>
              <a:latin typeface="AvenirNext LT Com Regular" pitchFamily="34" charset="0"/>
            </a:endParaRPr>
          </a:p>
        </p:txBody>
      </p:sp>
      <p:sp>
        <p:nvSpPr>
          <p:cNvPr id="6152" name="Rectangle 7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395288" y="333375"/>
            <a:ext cx="8497887" cy="251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b="1" smtClean="0">
                <a:solidFill>
                  <a:srgbClr val="000080"/>
                </a:solidFill>
              </a:rPr>
              <a:t> Konferenz der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b="1" smtClean="0">
                <a:solidFill>
                  <a:srgbClr val="000080"/>
                </a:solidFill>
              </a:rPr>
              <a:t> Informationsfreiheitsbeauftragten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b="1" smtClean="0">
                <a:solidFill>
                  <a:srgbClr val="000080"/>
                </a:solidFill>
              </a:rPr>
              <a:t> von Bund und Ländern (IFK)  2020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 b="1" smtClean="0">
              <a:solidFill>
                <a:srgbClr val="00008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DE" altLang="de-DE" sz="2800" b="1" smtClean="0">
                <a:solidFill>
                  <a:srgbClr val="C40000"/>
                </a:solidFill>
              </a:rPr>
              <a:t>Verwaltungspraxis im Umweltinformationsrecht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b="1" smtClean="0">
                <a:solidFill>
                  <a:schemeClr val="accent2"/>
                </a:solidFill>
              </a:rPr>
              <a:t> </a:t>
            </a:r>
            <a:r>
              <a:rPr lang="de-DE" altLang="de-DE" sz="1800" b="1" smtClean="0">
                <a:solidFill>
                  <a:schemeClr val="bg1"/>
                </a:solidFill>
              </a:rPr>
              <a:t>Joachim Barton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b="1" smtClean="0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6153" name="Picture 8" descr="hessen-mar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04813"/>
            <a:ext cx="84931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C00000"/>
                </a:solidFill>
              </a:rPr>
              <a:t>P.: </a:t>
            </a:r>
            <a:r>
              <a:rPr lang="de-DE" altLang="de-DE" sz="2400" b="1" u="sng" dirty="0" smtClean="0">
                <a:solidFill>
                  <a:srgbClr val="000080"/>
                </a:solidFill>
              </a:rPr>
              <a:t>Bürgerinitiativen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sofern organisatorisch hinreichend verfestigt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i="1" dirty="0" smtClean="0">
                <a:solidFill>
                  <a:schemeClr val="bg2">
                    <a:lumMod val="75000"/>
                  </a:schemeClr>
                </a:solidFill>
              </a:rPr>
              <a:t>=&gt; Sprecher, Internetseite, frühere Aktionen …</a:t>
            </a:r>
            <a:br>
              <a:rPr lang="de-DE" altLang="de-DE" sz="2400" b="1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altLang="de-DE" sz="24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00B050"/>
                </a:solidFill>
              </a:rPr>
              <a:t>Info-Anspruch nicht auf Rechtssubjekte beschränkt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C00000"/>
                </a:solidFill>
              </a:rPr>
              <a:t>I. Ü. </a:t>
            </a:r>
            <a:r>
              <a:rPr lang="de-DE" altLang="de-DE" sz="2400" b="1" dirty="0" smtClean="0">
                <a:solidFill>
                  <a:srgbClr val="002060"/>
                </a:solidFill>
              </a:rPr>
              <a:t>Mitglieder als natürliche Personen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C00000"/>
                </a:solidFill>
              </a:rPr>
              <a:t>Aber prozessual § 61 Nr. 2 VwGO: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BI nicht rechtsfähig kann nicht klagen,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err="1" smtClean="0">
                <a:solidFill>
                  <a:srgbClr val="000080"/>
                </a:solidFill>
              </a:rPr>
              <a:t>subj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. Klageänderung zu Mitglied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B05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/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Wem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2458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F70FA7-F927-475C-8F27-68675588BB3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r>
              <a:rPr lang="de-DE" altLang="de-DE" sz="2400" b="1" u="sng" smtClean="0">
                <a:solidFill>
                  <a:srgbClr val="000080"/>
                </a:solidFill>
              </a:rPr>
              <a:t>Ortsverbände von Parteien</a:t>
            </a:r>
            <a:br>
              <a:rPr lang="de-DE" altLang="de-DE" sz="2400" b="1" u="sng" smtClean="0">
                <a:solidFill>
                  <a:srgbClr val="000080"/>
                </a:solidFill>
              </a:rPr>
            </a:br>
            <a:r>
              <a:rPr lang="de-DE" altLang="de-DE" sz="2400" b="1" smtClean="0">
                <a:solidFill>
                  <a:srgbClr val="000080"/>
                </a:solidFill>
              </a:rPr>
              <a:t>sind organisatorisch hinreichend verfestigt </a:t>
            </a:r>
            <a:r>
              <a:rPr lang="de-DE" altLang="de-DE" sz="2400" b="1" smtClean="0">
                <a:solidFill>
                  <a:srgbClr val="00B050"/>
                </a:solidFill>
              </a:rPr>
              <a:t>(+)</a:t>
            </a:r>
            <a:endParaRPr lang="de-DE" altLang="de-DE" sz="2400" b="1" u="sng" smtClean="0">
              <a:solidFill>
                <a:srgbClr val="00B050"/>
              </a:solidFill>
            </a:endParaRPr>
          </a:p>
          <a:p>
            <a:endParaRPr lang="de-DE" altLang="de-DE" sz="2400" b="1" smtClean="0">
              <a:solidFill>
                <a:srgbClr val="00B050"/>
              </a:solidFill>
            </a:endParaRPr>
          </a:p>
          <a:p>
            <a:r>
              <a:rPr lang="de-DE" altLang="de-DE" sz="2400" b="1" smtClean="0">
                <a:solidFill>
                  <a:srgbClr val="00B050"/>
                </a:solidFill>
              </a:rPr>
              <a:t>Info-Anspruch nicht auf Rechtssubjekte beschränkt</a:t>
            </a:r>
            <a:r>
              <a:rPr lang="de-DE" altLang="de-DE" sz="2400" b="1" smtClean="0">
                <a:solidFill>
                  <a:srgbClr val="000080"/>
                </a:solidFill>
              </a:rPr>
              <a:t/>
            </a:r>
            <a:br>
              <a:rPr lang="de-DE" altLang="de-DE" sz="2400" b="1" smtClean="0">
                <a:solidFill>
                  <a:srgbClr val="000080"/>
                </a:solidFill>
              </a:rPr>
            </a:br>
            <a:endParaRPr lang="de-DE" altLang="de-DE" sz="2400" b="1" smtClean="0">
              <a:solidFill>
                <a:srgbClr val="00B05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/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Wem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2662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DCBB2-4C41-404A-A9B4-A4368CFCCF7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r>
              <a:rPr lang="de-DE" altLang="de-DE" sz="2400" b="1" u="sng" smtClean="0">
                <a:solidFill>
                  <a:srgbClr val="C00000"/>
                </a:solidFill>
              </a:rPr>
              <a:t>P.: </a:t>
            </a:r>
            <a:r>
              <a:rPr lang="de-DE" altLang="de-DE" sz="2400" b="1" u="sng" smtClean="0">
                <a:solidFill>
                  <a:srgbClr val="000080"/>
                </a:solidFill>
              </a:rPr>
              <a:t>Fraktionen der Gemeindevertretung</a:t>
            </a:r>
            <a:br>
              <a:rPr lang="de-DE" altLang="de-DE" sz="2400" b="1" u="sng" smtClean="0">
                <a:solidFill>
                  <a:srgbClr val="000080"/>
                </a:solidFill>
              </a:rPr>
            </a:br>
            <a:endParaRPr lang="de-DE" altLang="de-DE" sz="2400" b="1" u="sng" smtClean="0">
              <a:solidFill>
                <a:srgbClr val="000080"/>
              </a:solidFill>
            </a:endParaRPr>
          </a:p>
          <a:p>
            <a:r>
              <a:rPr lang="de-DE" altLang="de-DE" sz="2400" b="1" smtClean="0">
                <a:solidFill>
                  <a:srgbClr val="FF0000"/>
                </a:solidFill>
              </a:rPr>
              <a:t>§ 36a Abs. 3 HGO </a:t>
            </a:r>
            <a:br>
              <a:rPr lang="de-DE" altLang="de-DE" sz="2400" b="1" smtClean="0">
                <a:solidFill>
                  <a:srgbClr val="FF0000"/>
                </a:solidFill>
              </a:rPr>
            </a:br>
            <a:r>
              <a:rPr lang="de-DE" altLang="de-DE" sz="2400" b="1" smtClean="0">
                <a:solidFill>
                  <a:srgbClr val="FF0000"/>
                </a:solidFill>
              </a:rPr>
              <a:t>=&gt; Funktionen nur über Gemeindevertretung</a:t>
            </a:r>
            <a:br>
              <a:rPr lang="de-DE" altLang="de-DE" sz="2400" b="1" smtClean="0">
                <a:solidFill>
                  <a:srgbClr val="FF0000"/>
                </a:solidFill>
              </a:rPr>
            </a:br>
            <a:r>
              <a:rPr lang="de-DE" altLang="de-DE" sz="2400" b="1" smtClean="0">
                <a:solidFill>
                  <a:srgbClr val="FF0000"/>
                </a:solidFill>
              </a:rPr>
              <a:t>§ 50 Abs. 2 und 3 HGO</a:t>
            </a:r>
            <a:br>
              <a:rPr lang="de-DE" altLang="de-DE" sz="2400" b="1" smtClean="0">
                <a:solidFill>
                  <a:srgbClr val="FF0000"/>
                </a:solidFill>
              </a:rPr>
            </a:br>
            <a:r>
              <a:rPr lang="de-DE" altLang="de-DE" sz="2400" b="1" smtClean="0">
                <a:solidFill>
                  <a:srgbClr val="FF0000"/>
                </a:solidFill>
              </a:rPr>
              <a:t>=&gt; Gemeindevertretung selbst hat </a:t>
            </a:r>
            <a:r>
              <a:rPr lang="de-DE" altLang="de-DE" sz="2400" b="1" u="sng" smtClean="0">
                <a:solidFill>
                  <a:srgbClr val="FF0000"/>
                </a:solidFill>
              </a:rPr>
              <a:t>kommunalrechtl.</a:t>
            </a:r>
            <a:br>
              <a:rPr lang="de-DE" altLang="de-DE" sz="2400" b="1" u="sng" smtClean="0">
                <a:solidFill>
                  <a:srgbClr val="FF0000"/>
                </a:solidFill>
              </a:rPr>
            </a:br>
            <a:r>
              <a:rPr lang="de-DE" altLang="de-DE" sz="2400" b="1" smtClean="0">
                <a:solidFill>
                  <a:srgbClr val="FF0000"/>
                </a:solidFill>
              </a:rPr>
              <a:t>      Akteneinsichts- und Unterrichtungs</a:t>
            </a:r>
            <a:r>
              <a:rPr lang="de-DE" altLang="de-DE" sz="2400" b="1" u="sng" smtClean="0">
                <a:solidFill>
                  <a:srgbClr val="FF0000"/>
                </a:solidFill>
              </a:rPr>
              <a:t>ansprüche</a:t>
            </a:r>
            <a:r>
              <a:rPr lang="de-DE" altLang="de-DE" sz="2400" b="1" smtClean="0">
                <a:solidFill>
                  <a:srgbClr val="FF0000"/>
                </a:solidFill>
              </a:rPr>
              <a:t/>
            </a:r>
            <a:br>
              <a:rPr lang="de-DE" altLang="de-DE" sz="2400" b="1" smtClean="0">
                <a:solidFill>
                  <a:srgbClr val="FF0000"/>
                </a:solidFill>
              </a:rPr>
            </a:br>
            <a:r>
              <a:rPr lang="de-DE" altLang="de-DE" sz="2400" b="1" smtClean="0">
                <a:solidFill>
                  <a:srgbClr val="FF0000"/>
                </a:solidFill>
              </a:rPr>
              <a:t>      können sich </a:t>
            </a:r>
            <a:r>
              <a:rPr lang="de-DE" altLang="de-DE" sz="2400" b="1" u="sng" smtClean="0">
                <a:solidFill>
                  <a:srgbClr val="FF0000"/>
                </a:solidFill>
              </a:rPr>
              <a:t>über ihre ö.-r. Funktionen </a:t>
            </a:r>
            <a:r>
              <a:rPr lang="de-DE" altLang="de-DE" sz="2400" b="1" smtClean="0">
                <a:solidFill>
                  <a:srgbClr val="FF0000"/>
                </a:solidFill>
              </a:rPr>
              <a:t>informieren</a:t>
            </a:r>
          </a:p>
          <a:p>
            <a:r>
              <a:rPr lang="de-DE" altLang="de-DE" sz="2400" b="1" smtClean="0">
                <a:solidFill>
                  <a:srgbClr val="00B050"/>
                </a:solidFill>
              </a:rPr>
              <a:t>Fraktionen sind hinreichend organisatorisch verfestigt,</a:t>
            </a:r>
            <a:br>
              <a:rPr lang="de-DE" altLang="de-DE" sz="2400" b="1" smtClean="0">
                <a:solidFill>
                  <a:srgbClr val="00B050"/>
                </a:solidFill>
              </a:rPr>
            </a:br>
            <a:r>
              <a:rPr lang="de-DE" altLang="de-DE" sz="2400" b="1" u="sng" smtClean="0">
                <a:solidFill>
                  <a:srgbClr val="00B050"/>
                </a:solidFill>
              </a:rPr>
              <a:t>Sinn+Zweck: HUIG </a:t>
            </a:r>
            <a:r>
              <a:rPr lang="de-DE" altLang="de-DE" sz="2400" b="1" smtClean="0">
                <a:solidFill>
                  <a:srgbClr val="00B050"/>
                </a:solidFill>
              </a:rPr>
              <a:t>will größtmögliche systematische Verbreitung und Verfügbarkeit von Umweltinfos</a:t>
            </a:r>
          </a:p>
          <a:p>
            <a:endParaRPr lang="de-DE" altLang="de-DE" sz="2400" b="1" smtClean="0">
              <a:solidFill>
                <a:srgbClr val="00B05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/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Wem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286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365963-3036-439C-BFCE-D924C3527FF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r>
              <a:rPr lang="de-DE" altLang="de-DE" sz="2400" b="1" u="sng" smtClean="0">
                <a:solidFill>
                  <a:srgbClr val="C00000"/>
                </a:solidFill>
              </a:rPr>
              <a:t>P.: </a:t>
            </a:r>
            <a:r>
              <a:rPr lang="de-DE" altLang="de-DE" sz="2400" b="1" u="sng" smtClean="0">
                <a:solidFill>
                  <a:srgbClr val="000080"/>
                </a:solidFill>
              </a:rPr>
              <a:t>Abgeordnete</a:t>
            </a:r>
          </a:p>
          <a:p>
            <a:endParaRPr lang="de-DE" altLang="de-DE" sz="2400" b="1" smtClean="0">
              <a:solidFill>
                <a:srgbClr val="000080"/>
              </a:solidFill>
            </a:endParaRPr>
          </a:p>
          <a:p>
            <a:r>
              <a:rPr lang="de-DE" altLang="de-DE" sz="2400" b="1" smtClean="0">
                <a:solidFill>
                  <a:srgbClr val="000080"/>
                </a:solidFill>
              </a:rPr>
              <a:t>tvA:</a:t>
            </a:r>
            <a:r>
              <a:rPr lang="de-DE" altLang="de-DE" sz="2400" b="1" smtClean="0">
                <a:solidFill>
                  <a:srgbClr val="00B050"/>
                </a:solidFill>
              </a:rPr>
              <a:t> Sind </a:t>
            </a:r>
            <a:r>
              <a:rPr lang="de-DE" altLang="de-DE" sz="2400" b="1" u="sng" smtClean="0">
                <a:solidFill>
                  <a:srgbClr val="00B050"/>
                </a:solidFill>
              </a:rPr>
              <a:t>Vertreter des Volkes</a:t>
            </a:r>
            <a:r>
              <a:rPr lang="de-DE" altLang="de-DE" sz="2400" b="1" smtClean="0">
                <a:solidFill>
                  <a:srgbClr val="00B050"/>
                </a:solidFill>
              </a:rPr>
              <a:t>, betroffen wie jedermann</a:t>
            </a:r>
            <a:br>
              <a:rPr lang="de-DE" altLang="de-DE" sz="2400" b="1" smtClean="0">
                <a:solidFill>
                  <a:srgbClr val="00B050"/>
                </a:solidFill>
              </a:rPr>
            </a:br>
            <a:r>
              <a:rPr lang="de-DE" altLang="de-DE" sz="2400" b="1" smtClean="0">
                <a:solidFill>
                  <a:srgbClr val="00B050"/>
                </a:solidFill>
              </a:rPr>
              <a:t>vom sinn und Zweck des HUIG ebenso erfasst</a:t>
            </a:r>
          </a:p>
          <a:p>
            <a:r>
              <a:rPr lang="de-DE" altLang="de-DE" sz="2400" b="1" smtClean="0">
                <a:solidFill>
                  <a:srgbClr val="000080"/>
                </a:solidFill>
              </a:rPr>
              <a:t>aA:</a:t>
            </a:r>
            <a:r>
              <a:rPr lang="de-DE" altLang="de-DE" sz="2400" b="1" smtClean="0">
                <a:solidFill>
                  <a:srgbClr val="00B050"/>
                </a:solidFill>
              </a:rPr>
              <a:t> </a:t>
            </a:r>
            <a:r>
              <a:rPr lang="de-DE" altLang="de-DE" sz="2400" b="1" smtClean="0">
                <a:solidFill>
                  <a:srgbClr val="FF0000"/>
                </a:solidFill>
              </a:rPr>
              <a:t>können sich </a:t>
            </a:r>
            <a:r>
              <a:rPr lang="de-DE" altLang="de-DE" sz="2400" b="1" u="sng" smtClean="0">
                <a:solidFill>
                  <a:srgbClr val="FF0000"/>
                </a:solidFill>
              </a:rPr>
              <a:t>über ihre ö.-r. Funktionen </a:t>
            </a:r>
            <a:br>
              <a:rPr lang="de-DE" altLang="de-DE" sz="2400" b="1" u="sng" smtClean="0">
                <a:solidFill>
                  <a:srgbClr val="FF0000"/>
                </a:solidFill>
              </a:rPr>
            </a:br>
            <a:r>
              <a:rPr lang="de-DE" altLang="de-DE" sz="2400" b="1" smtClean="0">
                <a:solidFill>
                  <a:srgbClr val="FF0000"/>
                </a:solidFill>
              </a:rPr>
              <a:t>        z. B. im Wege der Amtshilfe </a:t>
            </a:r>
            <a:r>
              <a:rPr lang="de-DE" altLang="de-DE" sz="2400" b="1" u="sng" smtClean="0">
                <a:solidFill>
                  <a:srgbClr val="FF0000"/>
                </a:solidFill>
              </a:rPr>
              <a:t>informieren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/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Wem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3072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70876-95C3-4BF4-92B6-752BE5802AC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</a:rPr>
              <a:t>Umweltinformationen - § 2 Abs. 3 Nr. 1-6 HUIG</a:t>
            </a:r>
            <a:br>
              <a:rPr lang="de-DE" altLang="de-DE" sz="28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  <a:latin typeface="Wide Latin" panose="020A0A07050505020404" pitchFamily="18" charset="0"/>
              </a:rPr>
              <a:t>Weit </a:t>
            </a:r>
            <a:br>
              <a:rPr lang="de-DE" altLang="de-DE" sz="2400" b="1" dirty="0" smtClean="0">
                <a:solidFill>
                  <a:srgbClr val="000080"/>
                </a:solidFill>
                <a:latin typeface="Wide Latin" panose="020A0A07050505020404" pitchFamily="18" charset="0"/>
              </a:rPr>
            </a:br>
            <a:endParaRPr lang="de-DE" altLang="de-DE" sz="2400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Kein </a:t>
            </a:r>
            <a:r>
              <a:rPr lang="de-DE" altLang="de-DE" sz="2400" b="1" dirty="0">
                <a:solidFill>
                  <a:srgbClr val="000080"/>
                </a:solidFill>
              </a:rPr>
              <a:t>Ausschluss irgendeiner Behördentätigkeit </a:t>
            </a: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solidFill>
                  <a:srgbClr val="000080"/>
                </a:solidFill>
              </a:rPr>
              <a:t>Alle im Zusammenhang stehenden Daten</a:t>
            </a:r>
            <a:br>
              <a:rPr lang="de-DE" altLang="de-DE" sz="2400" b="1" dirty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unabhängig </a:t>
            </a:r>
            <a:r>
              <a:rPr lang="de-DE" altLang="de-DE" sz="2400" b="1" dirty="0">
                <a:solidFill>
                  <a:srgbClr val="000080"/>
                </a:solidFill>
              </a:rPr>
              <a:t>von Art ihrer Speicherung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</a:rPr>
              <a:t>Im Bescheid Eigenschaft als Umweltinformation nicht </a:t>
            </a:r>
            <a:r>
              <a:rPr lang="de-DE" altLang="de-DE" b="1" dirty="0">
                <a:solidFill>
                  <a:schemeClr val="bg2">
                    <a:lumMod val="50000"/>
                  </a:schemeClr>
                </a:solidFill>
              </a:rPr>
              <a:t>für jede 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</a:rPr>
              <a:t>einzelne Angabe </a:t>
            </a:r>
            <a:r>
              <a:rPr lang="de-DE" altLang="de-DE" b="1" dirty="0">
                <a:solidFill>
                  <a:schemeClr val="bg2">
                    <a:lumMod val="50000"/>
                  </a:schemeClr>
                </a:solidFill>
              </a:rPr>
              <a:t>festgestellt 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</a:rPr>
              <a:t>werden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</a:rPr>
              <a:t>Schutz von </a:t>
            </a:r>
            <a:r>
              <a:rPr lang="de-DE" altLang="de-DE" b="1" dirty="0" err="1" smtClean="0">
                <a:solidFill>
                  <a:schemeClr val="bg2">
                    <a:lumMod val="50000"/>
                  </a:schemeClr>
                </a:solidFill>
              </a:rPr>
              <a:t>Umweltbestndteilen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</a:rPr>
              <a:t> muss nicht als solcher bezweckt sein, Bezug zum Umweltbestandteil genügt </a:t>
            </a:r>
            <a:r>
              <a:rPr lang="de-DE" altLang="de-DE" b="1" dirty="0" smtClean="0">
                <a:solidFill>
                  <a:srgbClr val="00B050"/>
                </a:solidFill>
              </a:rPr>
              <a:t>(+)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e-DE" altLang="de-DE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50000"/>
                  </a:schemeClr>
                </a:solidFill>
              </a:rPr>
              <a:t>z. B. Infos über Virus, dass über die Luft übertragen wird</a:t>
            </a:r>
          </a:p>
          <a:p>
            <a:pPr>
              <a:defRPr/>
            </a:pPr>
            <a:endParaRPr lang="de-DE" altLang="de-DE" sz="24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endParaRPr lang="de-DE" altLang="de-DE" sz="28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Was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3277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D6CB79-FECE-45AF-ACC4-DA5CC9E2729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Zustand der Umwelt, Umweltbestandteilen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   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gegenwärtig + künftig =&gt; auch Prognosen</a:t>
            </a:r>
            <a:endParaRPr lang="de-DE" altLang="de-DE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Einwirkende Faktoren</a:t>
            </a:r>
            <a:r>
              <a:rPr lang="de-DE" altLang="de-DE" sz="2400" b="1" dirty="0">
                <a:solidFill>
                  <a:srgbClr val="000080"/>
                </a:solidFill>
              </a:rPr>
              <a:t/>
            </a:r>
            <a:br>
              <a:rPr lang="de-DE" altLang="de-DE" sz="2400" b="1" dirty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   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Stoffe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, Energie, Lärm, Strahlung, </a:t>
            </a:r>
            <a:b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        Emissionen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, Ableitungen, Freisetzungen</a:t>
            </a:r>
            <a:endParaRPr lang="de-DE" altLang="de-DE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Sich auswirkende Maßnahmen oder Tätigkeiten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  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auch Programme, Vorschriften, Abkommen, Pläne etc</a:t>
            </a:r>
            <a:r>
              <a:rPr lang="de-DE" altLang="de-DE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Berichte über Umweltrecht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Kosten-Nutzen-Analysen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Zustand „des Menschen“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  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Gesundheit, Sicherheit, Lebensbedingungen, Kulturstätten …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u="sng" dirty="0" smtClean="0">
              <a:solidFill>
                <a:srgbClr val="000080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Was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348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99CF3-879A-4986-AC6B-F7E74DD835A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Zum Zustand von Umweltbestandteilen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z. B. Luft, Atmosphäre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     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(auch Klima, Zusammensetzung, Belastungen)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,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      Wasser, Boden, Landschaft,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      natürliche Lebensräume, Artenvielfalt,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      Wechselwirkungen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egenwärtige Beschaffenheit </a:t>
            </a:r>
            <a:r>
              <a:rPr lang="de-DE" altLang="de-DE" b="1" dirty="0" smtClean="0">
                <a:solidFill>
                  <a:srgbClr val="00B050"/>
                </a:solidFill>
              </a:rPr>
              <a:t>(+)</a:t>
            </a:r>
            <a:endParaRPr lang="de-DE" altLang="de-DE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auch zu vergangenen abgeschlossenen Vorgängen </a:t>
            </a:r>
            <a:r>
              <a:rPr lang="de-DE" altLang="de-DE" b="1" dirty="0" smtClean="0">
                <a:solidFill>
                  <a:srgbClr val="00B050"/>
                </a:solidFill>
              </a:rPr>
              <a:t>(+)</a:t>
            </a:r>
            <a:endParaRPr lang="de-DE" altLang="de-DE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auch Prognosen zur deren Entwicklung </a:t>
            </a:r>
            <a:r>
              <a:rPr lang="de-DE" altLang="de-DE" b="1" dirty="0">
                <a:solidFill>
                  <a:srgbClr val="00B050"/>
                </a:solidFill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Was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368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66A19-CDEE-4438-8F30-78E485A3125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Zu den einwirkenden Faktoren: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auch die 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zur Erhebung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einer 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Information angewandten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Messverfahren, Proben, Analysen </a:t>
            </a:r>
            <a:r>
              <a:rPr lang="de-DE" altLang="de-DE" sz="2400" b="1" dirty="0">
                <a:solidFill>
                  <a:srgbClr val="00B050"/>
                </a:solidFill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Was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389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CBCE7-F74A-42E8-A4B5-79733C06D44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Zu den Maßnahmen und Tätigkeiten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alle menschlichen Tätigkeiten </a:t>
            </a:r>
            <a:r>
              <a:rPr lang="de-DE" altLang="de-DE" sz="2400" b="1" dirty="0" smtClean="0">
                <a:solidFill>
                  <a:srgbClr val="00B050"/>
                </a:solidFill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uch Unterlassen </a:t>
            </a:r>
            <a:r>
              <a:rPr lang="de-DE" altLang="de-DE" sz="2400" b="1" dirty="0" smtClean="0">
                <a:solidFill>
                  <a:srgbClr val="00B050"/>
                </a:solidFill>
              </a:rPr>
              <a:t>(+)</a:t>
            </a:r>
            <a:br>
              <a:rPr lang="de-DE" altLang="de-DE" sz="2400" b="1" dirty="0" smtClean="0">
                <a:solidFill>
                  <a:srgbClr val="00B050"/>
                </a:solidFill>
              </a:rPr>
            </a:br>
            <a:endParaRPr lang="de-DE" altLang="de-DE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aber </a:t>
            </a:r>
            <a:r>
              <a:rPr lang="de-DE" altLang="de-DE" b="1" u="sng" dirty="0" smtClean="0">
                <a:solidFill>
                  <a:schemeClr val="bg2">
                    <a:lumMod val="75000"/>
                  </a:schemeClr>
                </a:solidFill>
              </a:rPr>
              <a:t>nicht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 solche, die aufgegeben worden sind,</a:t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können sich 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auf die Umwelt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gar nicht mehr auswirken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(-)</a:t>
            </a: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Was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409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4E7C8F-9F67-4597-9B4C-C0D82A76D16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Zum Zustand der menschlichen Gesundheit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auch  Infos aus nationalem Verfahren </a:t>
            </a: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zur Zulassung eines Pflanzenschutzmittels </a:t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im Hinblick auf die Festsetzung von Höchstmengen </a:t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in Ess- oder Trinkwaren </a:t>
            </a:r>
            <a:r>
              <a:rPr lang="de-DE" altLang="de-DE" sz="2400" b="1" dirty="0" smtClean="0">
                <a:solidFill>
                  <a:srgbClr val="00B050"/>
                </a:solidFill>
              </a:rPr>
              <a:t>(+)</a:t>
            </a:r>
            <a:br>
              <a:rPr lang="de-DE" altLang="de-DE" sz="2400" b="1" dirty="0" smtClean="0">
                <a:solidFill>
                  <a:srgbClr val="00B050"/>
                </a:solidFill>
              </a:rPr>
            </a:br>
            <a:endParaRPr lang="de-DE" altLang="de-DE" sz="2400" b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Zu den Lebensbedingungen</a:t>
            </a:r>
          </a:p>
          <a:p>
            <a:pPr>
              <a:defRPr/>
            </a:pPr>
            <a:endParaRPr lang="de-DE" altLang="de-DE" sz="2400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Wasser- und Luftqualität, Wohn- und Arbeits-bedingungen, soziale Bedingungen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Was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430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91567F-6035-4181-A23E-62D342828C7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0080"/>
                </a:solidFill>
              </a:rPr>
              <a:t>Warum ?</a:t>
            </a:r>
            <a:br>
              <a:rPr lang="de-DE" altLang="de-DE" smtClean="0">
                <a:solidFill>
                  <a:srgbClr val="000080"/>
                </a:solidFill>
              </a:rPr>
            </a:br>
            <a:endParaRPr lang="de-DE" altLang="de-DE" smtClean="0">
              <a:solidFill>
                <a:srgbClr val="000080"/>
              </a:solidFill>
            </a:endParaRPr>
          </a:p>
        </p:txBody>
      </p:sp>
      <p:pic>
        <p:nvPicPr>
          <p:cNvPr id="819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570163"/>
            <a:ext cx="27590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1363" y="1993900"/>
            <a:ext cx="8097837" cy="4251325"/>
          </a:xfrm>
        </p:spPr>
        <p:txBody>
          <a:bodyPr/>
          <a:lstStyle/>
          <a:p>
            <a:pPr algn="ctr"/>
            <a:r>
              <a:rPr lang="de-DE" altLang="de-DE" sz="2800" b="1" smtClean="0">
                <a:solidFill>
                  <a:srgbClr val="000080"/>
                </a:solidFill>
              </a:rPr>
              <a:t> RL 2003/4/EG </a:t>
            </a:r>
          </a:p>
          <a:p>
            <a:r>
              <a:rPr lang="de-DE" altLang="de-DE" sz="2800" b="1" smtClean="0">
                <a:solidFill>
                  <a:srgbClr val="000080"/>
                </a:solidFill>
              </a:rPr>
              <a:t>über den</a:t>
            </a:r>
          </a:p>
          <a:p>
            <a:r>
              <a:rPr lang="de-DE" altLang="de-DE" sz="2800" b="1" smtClean="0">
                <a:solidFill>
                  <a:srgbClr val="000080"/>
                </a:solidFill>
              </a:rPr>
              <a:t>Zugang der                                        Öffentlichkeit</a:t>
            </a:r>
          </a:p>
          <a:p>
            <a:r>
              <a:rPr lang="de-DE" altLang="de-DE" sz="2800" b="1" smtClean="0">
                <a:solidFill>
                  <a:srgbClr val="000080"/>
                </a:solidFill>
              </a:rPr>
              <a:t>zu Umwelt-                                         informationen</a:t>
            </a:r>
          </a:p>
          <a:p>
            <a:endParaRPr lang="de-DE" altLang="de-DE" sz="2800" b="1" smtClean="0">
              <a:solidFill>
                <a:srgbClr val="000080"/>
              </a:solidFill>
            </a:endParaRPr>
          </a:p>
        </p:txBody>
      </p:sp>
      <p:sp>
        <p:nvSpPr>
          <p:cNvPr id="81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A593CD-747A-43B0-A6A0-561580D1C8C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endParaRPr lang="de-DE" altLang="de-DE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</a:t>
            </a:r>
            <a:r>
              <a:rPr lang="de-DE" altLang="de-DE" sz="19900" b="1" dirty="0" smtClean="0">
                <a:solidFill>
                  <a:srgbClr val="FF0000"/>
                </a:solidFill>
              </a:rPr>
              <a:t>?</a:t>
            </a:r>
            <a:endParaRPr lang="de-DE" altLang="de-DE" sz="9600" b="1" dirty="0" smtClean="0">
              <a:solidFill>
                <a:srgbClr val="FF0000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Wie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4506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27D708-8AA1-4CE3-AB06-9500EB9F817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pic>
        <p:nvPicPr>
          <p:cNvPr id="6" name="Bild 1" descr="C:\Program Files\Microsoft Office 12\MEDIA\CAGCAT10\j0293236.wmf"/>
          <p:cNvPicPr/>
          <p:nvPr/>
        </p:nvPicPr>
        <p:blipFill>
          <a:blip r:embed="rId3"/>
          <a:srcRect l="22997"/>
          <a:stretch>
            <a:fillRect/>
          </a:stretch>
        </p:blipFill>
        <p:spPr bwMode="auto">
          <a:xfrm>
            <a:off x="1403350" y="2960688"/>
            <a:ext cx="230505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feil nach rechts 1"/>
          <p:cNvSpPr/>
          <p:nvPr/>
        </p:nvSpPr>
        <p:spPr>
          <a:xfrm>
            <a:off x="4067175" y="4149725"/>
            <a:ext cx="1152525" cy="57467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  <a:sym typeface="Wingdings" panose="05000000000000000000" pitchFamily="2" charset="2"/>
              </a:rPr>
              <a:t>Zugang zu Umwelt- Infos ist eigenständig,</a:t>
            </a:r>
          </a:p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  <a:sym typeface="Wingdings" panose="05000000000000000000" pitchFamily="2" charset="2"/>
              </a:rPr>
              <a:t>geht über </a:t>
            </a:r>
            <a:r>
              <a:rPr lang="de-DE" altLang="de-DE" sz="2800" b="1" dirty="0">
                <a:solidFill>
                  <a:srgbClr val="000080"/>
                </a:solidFill>
                <a:sym typeface="Wingdings" panose="05000000000000000000" pitchFamily="2" charset="2"/>
              </a:rPr>
              <a:t>fachrechtliche Offenlegungen </a:t>
            </a:r>
            <a:r>
              <a:rPr lang="de-DE" altLang="de-DE" sz="2800" b="1" dirty="0" smtClean="0">
                <a:solidFill>
                  <a:srgbClr val="000080"/>
                </a:solidFill>
                <a:sym typeface="Wingdings" panose="05000000000000000000" pitchFamily="2" charset="2"/>
              </a:rPr>
              <a:t>hinaus</a:t>
            </a:r>
            <a:br>
              <a:rPr lang="de-DE" altLang="de-DE" sz="2800" b="1" dirty="0" smtClean="0">
                <a:solidFill>
                  <a:srgbClr val="000080"/>
                </a:solidFill>
                <a:sym typeface="Wingdings" panose="05000000000000000000" pitchFamily="2" charset="2"/>
              </a:rPr>
            </a:br>
            <a:endParaRPr lang="de-DE" altLang="de-DE" sz="2800" b="1" dirty="0">
              <a:solidFill>
                <a:srgbClr val="00008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solidFill>
                  <a:srgbClr val="C00000"/>
                </a:solidFill>
              </a:rPr>
              <a:t>F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achrechtliche </a:t>
            </a:r>
            <a:r>
              <a:rPr lang="de-DE" altLang="de-DE" sz="2400" b="1" dirty="0">
                <a:solidFill>
                  <a:srgbClr val="C00000"/>
                </a:solidFill>
              </a:rPr>
              <a:t>Aufgaben </a:t>
            </a:r>
            <a:r>
              <a:rPr lang="de-DE" altLang="de-DE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</a:t>
            </a:r>
            <a:r>
              <a:rPr lang="de-DE" altLang="de-DE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Vollzug des </a:t>
            </a:r>
            <a:r>
              <a:rPr lang="de-DE" altLang="de-D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HUIG</a:t>
            </a:r>
            <a:br>
              <a:rPr lang="de-DE" altLang="de-D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de-DE" altLang="de-DE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Überall Fristen </a:t>
            </a:r>
            <a:br>
              <a:rPr lang="de-DE" altLang="de-D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de-DE" altLang="de-DE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z</a:t>
            </a:r>
            <a:r>
              <a:rPr lang="de-DE" altLang="de-DE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. B. § 10 Abs. 6a BImSchG </a:t>
            </a:r>
            <a:r>
              <a:rPr lang="de-DE" altLang="de-DE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</a:t>
            </a:r>
            <a:r>
              <a:rPr lang="de-DE" altLang="de-DE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§ 3 Abs. 3 HUIG</a:t>
            </a:r>
            <a:endParaRPr lang="de-DE" altLang="de-DE" sz="24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</a:rPr>
              <a:t/>
            </a:r>
            <a:br>
              <a:rPr lang="de-DE" altLang="de-DE" sz="2800" b="1" dirty="0" smtClean="0">
                <a:solidFill>
                  <a:srgbClr val="000080"/>
                </a:solidFill>
              </a:rPr>
            </a:br>
            <a:endParaRPr lang="de-DE" altLang="de-DE" sz="2800" b="1" u="sng" dirty="0" smtClean="0">
              <a:solidFill>
                <a:srgbClr val="000080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Konflikt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4710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F988DA-1D36-41AF-8B75-9E67E566B51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>Keine Anspruchseinschränkung wegen </a:t>
            </a:r>
            <a:br>
              <a:rPr lang="de-DE" altLang="de-DE" sz="2400" b="1" dirty="0" smtClean="0">
                <a:solidFill>
                  <a:srgbClr val="FF0000"/>
                </a:solidFill>
              </a:rPr>
            </a:br>
            <a:r>
              <a:rPr lang="de-DE" altLang="de-DE" sz="2400" b="1" u="sng" dirty="0" smtClean="0">
                <a:solidFill>
                  <a:srgbClr val="FF0000"/>
                </a:solidFill>
              </a:rPr>
              <a:t>übermäßiger </a:t>
            </a:r>
            <a:r>
              <a:rPr lang="de-DE" altLang="de-DE" sz="2400" b="1" u="sng" dirty="0">
                <a:solidFill>
                  <a:srgbClr val="FF0000"/>
                </a:solidFill>
              </a:rPr>
              <a:t>Belastung </a:t>
            </a:r>
            <a:r>
              <a:rPr lang="de-DE" altLang="de-DE" sz="2400" b="1" dirty="0">
                <a:solidFill>
                  <a:srgbClr val="FF0000"/>
                </a:solidFill>
              </a:rPr>
              <a:t>der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info-pflichtigen Stelle</a:t>
            </a:r>
            <a:r>
              <a:rPr lang="de-DE" altLang="de-DE" sz="2400" b="1" u="sng" dirty="0">
                <a:solidFill>
                  <a:srgbClr val="FF0000"/>
                </a:solidFill>
              </a:rPr>
              <a:t/>
            </a:r>
            <a:br>
              <a:rPr lang="de-DE" altLang="de-DE" sz="2400" b="1" u="sng" dirty="0">
                <a:solidFill>
                  <a:srgbClr val="FF0000"/>
                </a:solidFill>
              </a:rPr>
            </a:br>
            <a:endParaRPr lang="de-DE" altLang="de-DE" sz="2400" b="1" u="sng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>EGAL, ob starke </a:t>
            </a:r>
            <a:r>
              <a:rPr lang="de-DE" altLang="de-DE" sz="2400" b="1" dirty="0">
                <a:solidFill>
                  <a:srgbClr val="FF0000"/>
                </a:solidFill>
              </a:rPr>
              <a:t>Inanspruchnahme der Behörde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/>
            </a:r>
            <a:br>
              <a:rPr lang="de-DE" altLang="de-DE" sz="2400" b="1" dirty="0" smtClean="0">
                <a:solidFill>
                  <a:srgbClr val="FF0000"/>
                </a:solidFill>
              </a:rPr>
            </a:br>
            <a:r>
              <a:rPr lang="de-DE" altLang="de-DE" sz="2400" b="1" dirty="0" smtClean="0">
                <a:solidFill>
                  <a:srgbClr val="FF0000"/>
                </a:solidFill>
              </a:rPr>
              <a:t>durch hohe Anzahl </a:t>
            </a:r>
            <a:br>
              <a:rPr lang="de-DE" altLang="de-DE" sz="2400" b="1" dirty="0" smtClean="0">
                <a:solidFill>
                  <a:srgbClr val="FF0000"/>
                </a:solidFill>
              </a:rPr>
            </a:br>
            <a:r>
              <a:rPr lang="de-DE" altLang="de-DE" sz="2400" b="1" dirty="0" smtClean="0">
                <a:solidFill>
                  <a:srgbClr val="FF0000"/>
                </a:solidFill>
              </a:rPr>
              <a:t>=&gt; reicht </a:t>
            </a:r>
            <a:r>
              <a:rPr lang="de-DE" altLang="de-DE" sz="2400" b="1" dirty="0">
                <a:solidFill>
                  <a:srgbClr val="FF0000"/>
                </a:solidFill>
              </a:rPr>
              <a:t>für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Ablehnung </a:t>
            </a:r>
            <a:r>
              <a:rPr lang="de-DE" altLang="de-DE" sz="2400" b="1" u="sng" dirty="0" smtClean="0">
                <a:solidFill>
                  <a:srgbClr val="FF0000"/>
                </a:solidFill>
              </a:rPr>
              <a:t>nicht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 aus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>Behörde muss sich </a:t>
            </a:r>
            <a:r>
              <a:rPr lang="de-DE" altLang="de-DE" sz="2400" b="1" u="sng" dirty="0" smtClean="0">
                <a:solidFill>
                  <a:srgbClr val="FF0000"/>
                </a:solidFill>
              </a:rPr>
              <a:t>organisatorisch und personell darauf einstellen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/>
            </a:r>
            <a:br>
              <a:rPr lang="de-DE" altLang="de-DE" sz="2400" b="1" dirty="0" smtClean="0">
                <a:solidFill>
                  <a:srgbClr val="FF0000"/>
                </a:solidFill>
              </a:rPr>
            </a:br>
            <a:endParaRPr lang="de-DE" altLang="de-DE" sz="2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>Kurze </a:t>
            </a:r>
            <a:r>
              <a:rPr lang="de-DE" altLang="de-DE" sz="2400" b="1" dirty="0">
                <a:solidFill>
                  <a:srgbClr val="FF0000"/>
                </a:solidFill>
              </a:rPr>
              <a:t>Fristen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=&gt; organisatorische + personelle  Rahmenbedingungen sind </a:t>
            </a:r>
            <a:r>
              <a:rPr lang="de-DE" altLang="de-DE" sz="2400" b="1" u="sng" dirty="0" smtClean="0">
                <a:solidFill>
                  <a:srgbClr val="FF0000"/>
                </a:solidFill>
              </a:rPr>
              <a:t>zu schaffen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/>
            </a:r>
            <a:br>
              <a:rPr lang="de-DE" altLang="de-DE" sz="2400" b="1" dirty="0" smtClean="0">
                <a:solidFill>
                  <a:srgbClr val="FF0000"/>
                </a:solidFill>
              </a:rPr>
            </a:br>
            <a:endParaRPr lang="de-DE" altLang="de-DE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de-DE" altLang="de-DE" sz="2800" b="1" dirty="0">
              <a:solidFill>
                <a:srgbClr val="000080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/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OVG Rh.-Pf. und Hess VGH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</a:t>
            </a:r>
            <a:r>
              <a:rPr lang="de-DE" altLang="de-DE" sz="1600" smtClean="0">
                <a:solidFill>
                  <a:srgbClr val="000080"/>
                </a:solidFill>
              </a:rPr>
              <a:t>Urt. v. 30.01.2014 – 1 A 10999/13 – ;  Beschl. v. 02.03.2010 – 6 A 1684/08 -</a:t>
            </a:r>
            <a:r>
              <a:rPr lang="de-DE" altLang="de-DE" sz="2400" smtClean="0">
                <a:solidFill>
                  <a:srgbClr val="000080"/>
                </a:solidFill>
              </a:rPr>
              <a:t/>
            </a:r>
            <a:br>
              <a:rPr lang="de-DE" altLang="de-DE" sz="24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</a:t>
            </a:r>
            <a:r>
              <a:rPr lang="de-DE" altLang="de-DE" sz="3600" b="0" u="sng" smtClean="0">
                <a:solidFill>
                  <a:srgbClr val="000080"/>
                </a:solidFill>
              </a:rPr>
              <a:t>       </a:t>
            </a:r>
            <a:r>
              <a:rPr lang="de-DE" altLang="de-DE" sz="3600" smtClean="0">
                <a:solidFill>
                  <a:srgbClr val="000080"/>
                </a:solidFill>
              </a:rPr>
              <a:t>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4915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F761EB-32A5-49FE-B1C8-6A25F5D4DE5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 marL="457200" indent="-457200">
              <a:buFontTx/>
              <a:buChar char="•"/>
            </a:pPr>
            <a:endParaRPr lang="de-DE" altLang="de-DE" sz="2800" b="1" smtClean="0">
              <a:solidFill>
                <a:srgbClr val="000080"/>
              </a:solidFill>
            </a:endParaRPr>
          </a:p>
          <a:p>
            <a:pPr marL="457200" indent="-457200">
              <a:buFontTx/>
              <a:buChar char="•"/>
            </a:pPr>
            <a:r>
              <a:rPr lang="de-DE" altLang="de-DE" sz="2400" b="1" smtClean="0">
                <a:solidFill>
                  <a:srgbClr val="FF0000"/>
                </a:solidFill>
              </a:rPr>
              <a:t>Kein „§ 18 HDSIG“ </a:t>
            </a:r>
            <a:br>
              <a:rPr lang="de-DE" altLang="de-DE" sz="2400" b="1" smtClean="0">
                <a:solidFill>
                  <a:srgbClr val="FF0000"/>
                </a:solidFill>
              </a:rPr>
            </a:br>
            <a:r>
              <a:rPr lang="de-DE" altLang="de-DE" sz="2400" b="1" smtClean="0">
                <a:solidFill>
                  <a:srgbClr val="FF0000"/>
                </a:solidFill>
              </a:rPr>
              <a:t>zur auskömmlichen Personal- und Sachausstattung</a:t>
            </a:r>
            <a:br>
              <a:rPr lang="de-DE" altLang="de-DE" sz="2400" b="1" smtClean="0">
                <a:solidFill>
                  <a:srgbClr val="FF0000"/>
                </a:solidFill>
              </a:rPr>
            </a:br>
            <a:endParaRPr lang="de-DE" altLang="de-DE" sz="2400" b="1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de-DE" altLang="de-DE" sz="2400" b="1" smtClean="0">
                <a:solidFill>
                  <a:srgbClr val="FF0000"/>
                </a:solidFill>
              </a:rPr>
              <a:t>Kein „§ 85 Abs. 2 S. 1 HDSIG“</a:t>
            </a:r>
            <a:br>
              <a:rPr lang="de-DE" altLang="de-DE" sz="2400" b="1" smtClean="0">
                <a:solidFill>
                  <a:srgbClr val="FF0000"/>
                </a:solidFill>
              </a:rPr>
            </a:br>
            <a:r>
              <a:rPr lang="de-DE" altLang="de-DE" sz="2400" b="1" smtClean="0">
                <a:solidFill>
                  <a:srgbClr val="FF0000"/>
                </a:solidFill>
              </a:rPr>
              <a:t>keine Ablehnung möglich nur wegen unverhältnismäßigen Verwaltungsaufwands</a:t>
            </a:r>
            <a:endParaRPr lang="de-DE" altLang="de-DE" sz="2800" b="1" smtClean="0">
              <a:solidFill>
                <a:srgbClr val="00008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/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=&gt;  HUIG ist hart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mtClean="0">
                <a:solidFill>
                  <a:srgbClr val="000080"/>
                </a:solidFill>
              </a:rPr>
              <a:t/>
            </a:r>
            <a:br>
              <a:rPr lang="de-DE" altLang="de-DE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5120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1EADE-F8C3-4B98-AE1C-48936DC2A67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</a:rPr>
              <a:t>HMUKLV:        interne Handreichung 2019</a:t>
            </a:r>
            <a:br>
              <a:rPr lang="de-DE" altLang="de-DE" sz="2800" b="1" dirty="0" smtClean="0">
                <a:solidFill>
                  <a:srgbClr val="000080"/>
                </a:solidFill>
              </a:rPr>
            </a:br>
            <a:endParaRPr lang="de-DE" altLang="de-DE" sz="28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</a:rPr>
              <a:t>RP Da IV/Wi   Leitfaden 2019, Mustertexte</a:t>
            </a:r>
            <a:br>
              <a:rPr lang="de-DE" altLang="de-DE" sz="2800" b="1" dirty="0" smtClean="0">
                <a:solidFill>
                  <a:srgbClr val="000080"/>
                </a:solidFill>
              </a:rPr>
            </a:br>
            <a:endParaRPr lang="de-DE" altLang="de-DE" sz="28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</a:rPr>
              <a:t>Interne Zuständigkeiten unterschiedlich: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intern bei jeweiligem Fachdezernat,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auch bei jeweils zuständigen Juristen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besondere Zuständigkeit einer Juristin/eines Juristen der Abteilung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800" b="1" dirty="0" smtClean="0">
                <a:solidFill>
                  <a:srgbClr val="000080"/>
                </a:solidFill>
              </a:rPr>
              <a:t> </a:t>
            </a:r>
            <a:endParaRPr lang="de-DE" altLang="de-DE" sz="2800" b="1" u="sng" dirty="0" smtClean="0">
              <a:solidFill>
                <a:srgbClr val="000080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Was hilft 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532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47EE1-4614-4729-B2D0-27E24534AEC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1844675"/>
            <a:ext cx="8442325" cy="4321175"/>
          </a:xfrm>
        </p:spPr>
        <p:txBody>
          <a:bodyPr/>
          <a:lstStyle/>
          <a:p>
            <a:r>
              <a:rPr lang="de-DE" altLang="de-DE" b="1" smtClean="0">
                <a:solidFill>
                  <a:srgbClr val="000080"/>
                </a:solidFill>
              </a:rPr>
              <a:t/>
            </a:r>
            <a:br>
              <a:rPr lang="de-DE" altLang="de-DE" b="1" smtClean="0">
                <a:solidFill>
                  <a:srgbClr val="000080"/>
                </a:solidFill>
              </a:rPr>
            </a:br>
            <a:endParaRPr lang="de-DE" altLang="de-DE" b="1" smtClean="0">
              <a:solidFill>
                <a:srgbClr val="000080"/>
              </a:solidFill>
            </a:endParaRPr>
          </a:p>
          <a:p>
            <a:r>
              <a:rPr lang="de-DE" altLang="de-DE" b="1" smtClean="0">
                <a:solidFill>
                  <a:srgbClr val="000080"/>
                </a:solidFill>
              </a:rPr>
              <a:t>                                </a:t>
            </a:r>
            <a:r>
              <a:rPr lang="de-DE" altLang="de-DE" sz="2400" b="1" smtClean="0">
                <a:solidFill>
                  <a:srgbClr val="000080"/>
                </a:solidFill>
              </a:rPr>
              <a:t>+</a:t>
            </a:r>
            <a:endParaRPr lang="de-DE" altLang="de-DE" b="1" u="sng" smtClean="0">
              <a:solidFill>
                <a:srgbClr val="000080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Wie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553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2646D-B04C-477F-BA24-1EBF8C3CC42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graphicFrame>
        <p:nvGraphicFramePr>
          <p:cNvPr id="4" name="Diagramm 3"/>
          <p:cNvGraphicFramePr/>
          <p:nvPr/>
        </p:nvGraphicFramePr>
        <p:xfrm>
          <a:off x="143508" y="3356992"/>
          <a:ext cx="885698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303" name="Textfeld 4"/>
          <p:cNvSpPr txBox="1">
            <a:spLocks noChangeArrowheads="1"/>
          </p:cNvSpPr>
          <p:nvPr/>
        </p:nvSpPr>
        <p:spPr bwMode="auto">
          <a:xfrm>
            <a:off x="1116013" y="2138363"/>
            <a:ext cx="1635125" cy="1016000"/>
          </a:xfrm>
          <a:prstGeom prst="rect">
            <a:avLst/>
          </a:prstGeom>
          <a:solidFill>
            <a:srgbClr val="FD79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  <a:t>Schutz </a:t>
            </a:r>
            <a:b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  <a:t>öffentlicher</a:t>
            </a:r>
            <a:b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  <a:t>Belange</a:t>
            </a:r>
          </a:p>
        </p:txBody>
      </p:sp>
      <p:sp>
        <p:nvSpPr>
          <p:cNvPr id="55304" name="Textfeld 9"/>
          <p:cNvSpPr txBox="1">
            <a:spLocks noChangeArrowheads="1"/>
          </p:cNvSpPr>
          <p:nvPr/>
        </p:nvSpPr>
        <p:spPr bwMode="auto">
          <a:xfrm>
            <a:off x="3071813" y="2138363"/>
            <a:ext cx="1417637" cy="1016000"/>
          </a:xfrm>
          <a:prstGeom prst="rect">
            <a:avLst/>
          </a:prstGeom>
          <a:solidFill>
            <a:srgbClr val="FD7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  <a:t>Schutz </a:t>
            </a:r>
            <a:b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  <a:t>sonstiger</a:t>
            </a:r>
            <a:b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  <a:t>Belange</a:t>
            </a:r>
          </a:p>
        </p:txBody>
      </p:sp>
      <p:sp>
        <p:nvSpPr>
          <p:cNvPr id="16" name="Pfeil nach unten 15"/>
          <p:cNvSpPr/>
          <p:nvPr/>
        </p:nvSpPr>
        <p:spPr>
          <a:xfrm>
            <a:off x="3568700" y="3216275"/>
            <a:ext cx="287338" cy="461963"/>
          </a:xfrm>
          <a:prstGeom prst="down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1403350" y="4838700"/>
            <a:ext cx="4284663" cy="154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307" name="Textfeld 19"/>
          <p:cNvSpPr txBox="1">
            <a:spLocks noChangeArrowheads="1"/>
          </p:cNvSpPr>
          <p:nvPr/>
        </p:nvSpPr>
        <p:spPr bwMode="auto">
          <a:xfrm>
            <a:off x="1403350" y="5281613"/>
            <a:ext cx="3529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  <a:t>1 Monat </a:t>
            </a:r>
            <a:b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altLang="de-DE" sz="2000" b="1">
                <a:solidFill>
                  <a:schemeClr val="tx1"/>
                </a:solidFill>
                <a:latin typeface="Arial" panose="020B0604020202020204" pitchFamily="34" charset="0"/>
              </a:rPr>
              <a:t>ausnahmsweise 2 Monate</a:t>
            </a:r>
          </a:p>
        </p:txBody>
      </p:sp>
      <p:sp>
        <p:nvSpPr>
          <p:cNvPr id="21" name="Pfeil nach rechts 20"/>
          <p:cNvSpPr/>
          <p:nvPr/>
        </p:nvSpPr>
        <p:spPr>
          <a:xfrm>
            <a:off x="222250" y="4838700"/>
            <a:ext cx="1106488" cy="1406525"/>
          </a:xfrm>
          <a:prstGeom prst="rightArrow">
            <a:avLst>
              <a:gd name="adj1" fmla="val 50000"/>
              <a:gd name="adj2" fmla="val 46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3" name="Gerader Verbinder 22"/>
          <p:cNvCxnSpPr/>
          <p:nvPr/>
        </p:nvCxnSpPr>
        <p:spPr>
          <a:xfrm>
            <a:off x="5864225" y="5084763"/>
            <a:ext cx="0" cy="11604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310" name="Textfeld 2"/>
          <p:cNvSpPr txBox="1">
            <a:spLocks noChangeArrowheads="1"/>
          </p:cNvSpPr>
          <p:nvPr/>
        </p:nvSpPr>
        <p:spPr bwMode="auto">
          <a:xfrm>
            <a:off x="5580063" y="2197100"/>
            <a:ext cx="1373187" cy="92392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chemeClr val="tx1"/>
                </a:solidFill>
                <a:latin typeface="Arial" panose="020B0604020202020204" pitchFamily="34" charset="0"/>
              </a:rPr>
              <a:t>Abwägung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Pfeil nach links, rechts und oben 4"/>
          <p:cNvSpPr/>
          <p:nvPr/>
        </p:nvSpPr>
        <p:spPr>
          <a:xfrm rot="10800000">
            <a:off x="4716463" y="2644775"/>
            <a:ext cx="647700" cy="92868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Bestimmtheit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457200" indent="-457200">
              <a:buFontTx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klar und eindeutig erkennbar,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auf </a:t>
            </a:r>
            <a:r>
              <a:rPr lang="de-DE" altLang="de-DE" b="1" u="sng" dirty="0" smtClean="0">
                <a:solidFill>
                  <a:srgbClr val="000080"/>
                </a:solidFill>
              </a:rPr>
              <a:t>welche</a:t>
            </a:r>
            <a:r>
              <a:rPr lang="de-DE" altLang="de-DE" b="1" dirty="0" smtClean="0">
                <a:solidFill>
                  <a:srgbClr val="000080"/>
                </a:solidFill>
              </a:rPr>
              <a:t> Umwelt-Infos genau gerichtet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457200" indent="-457200">
              <a:buFontTx/>
              <a:buChar char="•"/>
              <a:defRPr/>
            </a:pPr>
            <a:r>
              <a:rPr lang="de-DE" altLang="de-DE" b="1" u="sng" dirty="0" smtClean="0">
                <a:solidFill>
                  <a:srgbClr val="000080"/>
                </a:solidFill>
              </a:rPr>
              <a:t>Warum und wofür </a:t>
            </a:r>
            <a:r>
              <a:rPr lang="de-DE" altLang="de-DE" b="1" dirty="0" smtClean="0">
                <a:solidFill>
                  <a:srgbClr val="000080"/>
                </a:solidFill>
              </a:rPr>
              <a:t>die Infos gebraucht werden,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muss </a:t>
            </a:r>
            <a:r>
              <a:rPr lang="de-DE" altLang="de-DE" b="1" u="sng" dirty="0" smtClean="0">
                <a:solidFill>
                  <a:srgbClr val="000080"/>
                </a:solidFill>
              </a:rPr>
              <a:t>nicht</a:t>
            </a:r>
            <a:r>
              <a:rPr lang="de-DE" altLang="de-DE" b="1" dirty="0" smtClean="0">
                <a:solidFill>
                  <a:srgbClr val="000080"/>
                </a:solidFill>
              </a:rPr>
              <a:t> angegeben werden </a:t>
            </a:r>
            <a:r>
              <a:rPr lang="de-DE" altLang="de-DE" sz="2400" b="1" dirty="0" smtClean="0">
                <a:solidFill>
                  <a:srgbClr val="00B050"/>
                </a:solidFill>
              </a:rPr>
              <a:t>!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457200" indent="-457200">
              <a:buFontTx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innerhalb eines Monats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Gelegenheit zur </a:t>
            </a:r>
            <a:r>
              <a:rPr lang="de-DE" altLang="de-DE" b="1" u="sng" dirty="0" smtClean="0">
                <a:solidFill>
                  <a:srgbClr val="000080"/>
                </a:solidFill>
              </a:rPr>
              <a:t>Präzisierung</a:t>
            </a:r>
            <a:r>
              <a:rPr lang="de-DE" altLang="de-DE" b="1" dirty="0" smtClean="0">
                <a:solidFill>
                  <a:srgbClr val="000080"/>
                </a:solidFill>
              </a:rPr>
              <a:t> geben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457200" indent="-457200">
              <a:buFontTx/>
              <a:buChar char="•"/>
              <a:defRPr/>
            </a:pPr>
            <a:endParaRPr lang="de-DE" altLang="de-DE" sz="2400" b="1" u="sng" dirty="0" smtClean="0">
              <a:solidFill>
                <a:srgbClr val="000080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Antrag, § 4 HUIG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5734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6903D-6441-4D53-9835-422F3BA35FA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Art </a:t>
            </a:r>
            <a:r>
              <a:rPr lang="de-DE" altLang="de-DE" b="1" dirty="0">
                <a:solidFill>
                  <a:srgbClr val="00B050"/>
                </a:solidFill>
              </a:rPr>
              <a:t>und Umfang bestimmter Luftschadstoffe </a:t>
            </a:r>
            <a:br>
              <a:rPr lang="de-DE" altLang="de-DE" b="1" dirty="0">
                <a:solidFill>
                  <a:srgbClr val="00B050"/>
                </a:solidFill>
              </a:rPr>
            </a:br>
            <a:r>
              <a:rPr lang="de-DE" altLang="de-DE" b="1" dirty="0">
                <a:solidFill>
                  <a:srgbClr val="00B050"/>
                </a:solidFill>
              </a:rPr>
              <a:t>aus bestimmter Anlage</a:t>
            </a:r>
            <a:br>
              <a:rPr lang="de-DE" altLang="de-DE" b="1" dirty="0">
                <a:solidFill>
                  <a:srgbClr val="00B050"/>
                </a:solidFill>
              </a:rPr>
            </a:br>
            <a:r>
              <a:rPr lang="de-DE" altLang="de-DE" b="1" dirty="0">
                <a:solidFill>
                  <a:srgbClr val="00B050"/>
                </a:solidFill>
              </a:rPr>
              <a:t>Zielrichtung, Themenkomplex </a:t>
            </a:r>
            <a:r>
              <a:rPr lang="de-DE" altLang="de-DE" b="1" dirty="0" smtClean="0">
                <a:solidFill>
                  <a:srgbClr val="00B050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Allein große Menge an begehrten Infos führt noch nicht zur Unbestimmtheit  !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endParaRPr lang="de-DE" altLang="de-DE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Nicht ausreichend ist zwar ein sprachlich bestimmter Antrag, 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der aber inhaltlich keine Eingrenzung hat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=&gt; allgemeines Ausforschungsbegehren  !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endParaRPr lang="de-DE" altLang="de-DE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z. </a:t>
            </a: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.: „sämtliche Umweltinformationen zu 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          einer bestimmten Anlage“</a:t>
            </a:r>
          </a:p>
          <a:p>
            <a:pPr>
              <a:defRPr/>
            </a:pPr>
            <a:endParaRPr lang="de-DE" altLang="de-DE" sz="2400" b="1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de-DE" altLang="de-DE" sz="24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Präzisierung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593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39516D-997F-4076-8C65-250EDC0D87B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C00000"/>
                </a:solidFill>
              </a:rPr>
              <a:t>P.: Antragsteller wissen nicht, was da ist</a:t>
            </a:r>
            <a:br>
              <a:rPr lang="de-DE" altLang="de-DE" sz="2400" b="1" dirty="0" smtClean="0">
                <a:solidFill>
                  <a:srgbClr val="C00000"/>
                </a:solidFill>
              </a:rPr>
            </a:br>
            <a:r>
              <a:rPr lang="de-DE" altLang="de-DE" sz="2400" b="1" dirty="0" smtClean="0">
                <a:solidFill>
                  <a:srgbClr val="C00000"/>
                </a:solidFill>
              </a:rPr>
              <a:t/>
            </a:r>
            <a:br>
              <a:rPr lang="de-DE" altLang="de-DE" sz="2400" b="1" dirty="0" smtClean="0">
                <a:solidFill>
                  <a:srgbClr val="C00000"/>
                </a:solidFill>
              </a:rPr>
            </a:br>
            <a:endParaRPr lang="de-DE" altLang="de-DE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Pflicht zur Unterstützung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des Info-Suchenden bei Antrag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</a:t>
            </a: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z. B.: 22 Kapitel </a:t>
            </a:r>
            <a:r>
              <a:rPr lang="de-DE" altLang="de-DE" b="1" i="1" dirty="0" err="1" smtClean="0">
                <a:solidFill>
                  <a:schemeClr val="bg2">
                    <a:lumMod val="75000"/>
                  </a:schemeClr>
                </a:solidFill>
              </a:rPr>
              <a:t>BImSch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-Antragsunterlagen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>Anlage, Stoffe, Betrieb, Luft, Abfall, Abwasser,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>wassergefährdende Stoffe, Brandschutz, Bauvorlagen …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>auch zu Betriebs- und Geschäftsgeheimnissen 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!!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/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r>
              <a:rPr lang="de-DE" altLang="de-DE" sz="2000" b="1" dirty="0" smtClean="0">
                <a:solidFill>
                  <a:srgbClr val="000080"/>
                </a:solidFill>
              </a:rPr>
              <a:t/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r>
              <a:rPr lang="de-DE" altLang="de-DE" sz="2000" b="1" dirty="0" smtClean="0">
                <a:solidFill>
                  <a:schemeClr val="bg2">
                    <a:lumMod val="75000"/>
                  </a:schemeClr>
                </a:solidFill>
              </a:rPr>
              <a:t>=&gt;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 </a:t>
            </a: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>Übersendung des Antragsverzeichnisses  </a:t>
            </a:r>
            <a:r>
              <a:rPr lang="de-DE" altLang="de-DE" sz="2000" b="1" i="1" dirty="0" smtClean="0">
                <a:solidFill>
                  <a:srgbClr val="00B050"/>
                </a:solidFill>
              </a:rPr>
              <a:t>!!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/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r>
              <a:rPr lang="de-DE" altLang="de-DE" sz="3200" b="1" dirty="0" smtClean="0">
                <a:solidFill>
                  <a:srgbClr val="C00000"/>
                </a:solidFill>
              </a:rPr>
              <a:t>   </a:t>
            </a:r>
            <a:br>
              <a:rPr lang="de-DE" altLang="de-DE" sz="3200" b="1" dirty="0" smtClean="0">
                <a:solidFill>
                  <a:srgbClr val="C00000"/>
                </a:solidFill>
              </a:rPr>
            </a:br>
            <a:endParaRPr lang="de-DE" altLang="de-DE" sz="3200" b="1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de-DE" altLang="de-DE" sz="24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Präzisierung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614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CD89E-70DF-452C-BEB9-4482E6BD73D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3708400" y="2349500"/>
            <a:ext cx="288925" cy="461963"/>
          </a:xfrm>
          <a:prstGeom prst="down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Art des Zugangs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endParaRPr lang="de-DE" altLang="de-DE" sz="2400" b="1" u="sng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Auswahlmöglichkeit bestimmter Art des Zugangs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i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Abweichung nur aus wichtigem Grund,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insbesondere höherem Verwaltungsaufwand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Mitteilung der Abweichung innerhalb der Frist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P.: häufig elektronische Versendung gewünscht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      einfache E-Mail unsicher  =&gt; </a:t>
            </a:r>
            <a:r>
              <a:rPr lang="de-DE" altLang="de-DE" b="1" i="1" dirty="0" err="1" smtClean="0">
                <a:solidFill>
                  <a:schemeClr val="bg2">
                    <a:lumMod val="75000"/>
                  </a:schemeClr>
                </a:solidFill>
              </a:rPr>
              <a:t>HessenDrive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(passwortgeschützt)</a:t>
            </a:r>
            <a:endParaRPr lang="de-DE" altLang="de-DE" b="1" i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3200" b="1" dirty="0" smtClean="0">
                <a:solidFill>
                  <a:srgbClr val="C00000"/>
                </a:solidFill>
              </a:rPr>
              <a:t/>
            </a:r>
            <a:br>
              <a:rPr lang="de-DE" altLang="de-DE" sz="3200" b="1" dirty="0" smtClean="0">
                <a:solidFill>
                  <a:srgbClr val="C00000"/>
                </a:solidFill>
              </a:rPr>
            </a:br>
            <a:endParaRPr lang="de-DE" altLang="de-DE" sz="3200" b="1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de-DE" altLang="de-DE" sz="24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Präzisierung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634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EE331-EF89-4B66-8E17-B0B944BE60D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</a:rPr>
              <a:t>Robuster Anspruch auf und</a:t>
            </a:r>
            <a:br>
              <a:rPr lang="de-DE" altLang="de-DE" sz="2800" b="1" dirty="0" smtClean="0">
                <a:solidFill>
                  <a:srgbClr val="000080"/>
                </a:solidFill>
              </a:rPr>
            </a:br>
            <a:r>
              <a:rPr lang="de-DE" altLang="de-DE" sz="2800" b="1" dirty="0" smtClean="0">
                <a:solidFill>
                  <a:srgbClr val="000080"/>
                </a:solidFill>
              </a:rPr>
              <a:t>rechtlicher Rahmen für  =&gt;  freien Zugang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solidFill>
                  <a:srgbClr val="000080"/>
                </a:solidFill>
              </a:rPr>
              <a:t>G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rößtmögliche Verfügbarkeit und Verbreitung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Transparenz </a:t>
            </a:r>
            <a:r>
              <a:rPr lang="de-DE" altLang="de-DE" sz="2400" b="1" dirty="0">
                <a:solidFill>
                  <a:srgbClr val="000080"/>
                </a:solidFill>
              </a:rPr>
              <a:t>und Bürgernähe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Beitrag zum Umweltschutz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solidFill>
                  <a:srgbClr val="000080"/>
                </a:solidFill>
              </a:rPr>
              <a:t>W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irksame </a:t>
            </a:r>
            <a:r>
              <a:rPr lang="de-DE" altLang="de-DE" sz="2400" b="1" dirty="0">
                <a:solidFill>
                  <a:srgbClr val="000080"/>
                </a:solidFill>
              </a:rPr>
              <a:t>Öffentlichkeitsbeteiligung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?</a:t>
            </a:r>
            <a:br>
              <a:rPr lang="de-DE" altLang="de-DE" sz="2400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/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      </a:t>
            </a:r>
            <a:r>
              <a:rPr lang="de-DE" altLang="de-DE" b="1" dirty="0" smtClean="0">
                <a:solidFill>
                  <a:srgbClr val="00B050"/>
                </a:solidFill>
              </a:rPr>
              <a:t>z. B.:  § 73 Abs. 3 ff HVwVfG,  § 10 Abs. 3 ff BImSchG,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                 § 35 Abs. 1 und 2 </a:t>
            </a:r>
            <a:r>
              <a:rPr lang="de-DE" altLang="de-DE" b="1" dirty="0" err="1" smtClean="0">
                <a:solidFill>
                  <a:srgbClr val="00B050"/>
                </a:solidFill>
              </a:rPr>
              <a:t>KrWG</a:t>
            </a:r>
            <a:r>
              <a:rPr lang="de-DE" altLang="de-DE" b="1" dirty="0" smtClean="0">
                <a:solidFill>
                  <a:srgbClr val="00B050"/>
                </a:solidFill>
              </a:rPr>
              <a:t>,  § 11 WHG </a:t>
            </a:r>
            <a:r>
              <a:rPr lang="de-DE" altLang="de-DE" b="1" dirty="0" err="1" smtClean="0">
                <a:solidFill>
                  <a:srgbClr val="00B050"/>
                </a:solidFill>
              </a:rPr>
              <a:t>i.V.m</a:t>
            </a:r>
            <a:r>
              <a:rPr lang="de-DE" altLang="de-DE" b="1" dirty="0" smtClean="0">
                <a:solidFill>
                  <a:srgbClr val="00B050"/>
                </a:solidFill>
              </a:rPr>
              <a:t>. UVPG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                 §§ 52 Abs. 2a und 57a </a:t>
            </a:r>
            <a:r>
              <a:rPr lang="de-DE" altLang="de-DE" b="1" dirty="0" err="1" smtClean="0">
                <a:solidFill>
                  <a:srgbClr val="00B050"/>
                </a:solidFill>
              </a:rPr>
              <a:t>BBergG</a:t>
            </a:r>
            <a:r>
              <a:rPr lang="de-DE" altLang="de-DE" b="1" dirty="0" smtClean="0">
                <a:solidFill>
                  <a:srgbClr val="00B050"/>
                </a:solidFill>
              </a:rPr>
              <a:t>           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=&gt;  PFV o. ä.              </a:t>
            </a:r>
            <a:endParaRPr lang="de-DE" altLang="de-DE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altLang="de-DE" sz="2400" b="1" i="1" dirty="0" smtClean="0">
                <a:solidFill>
                  <a:srgbClr val="002060"/>
                </a:solidFill>
              </a:rPr>
              <a:t>                                             </a:t>
            </a: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Darum !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B2AA49-6148-4415-B0C0-492DEB0567E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545012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Person des Antragstellers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Zwar jede Person antragsberechtigt,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aber entgegenstehende Belange zu prüfen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(„spionierender Konkurrent“)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Bsp.: Rechtsanwalt für sich selbst oder für einen 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         Mandanten (evtl. Konkurrenzunternehmen?) 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         =&gt; gezielt nachfragen</a:t>
            </a:r>
          </a:p>
          <a:p>
            <a:pPr>
              <a:defRPr/>
            </a:pP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Bsp.: „Kommt als Privatperson“, ist aber MA bei Konkurrenz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         =&gt; Internetrecherche, auch in sozialen Medien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altLang="de-DE" b="1" i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3200" b="1" dirty="0" smtClean="0">
                <a:solidFill>
                  <a:srgbClr val="C00000"/>
                </a:solidFill>
              </a:rPr>
              <a:t/>
            </a:r>
            <a:br>
              <a:rPr lang="de-DE" altLang="de-DE" sz="3200" b="1" dirty="0" smtClean="0">
                <a:solidFill>
                  <a:srgbClr val="C00000"/>
                </a:solidFill>
              </a:rPr>
            </a:br>
            <a:endParaRPr lang="de-DE" altLang="de-DE" sz="3200" b="1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de-DE" altLang="de-DE" sz="24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Präzisierung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655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C735D3-7A8C-438E-A5CC-0AED5E80BFE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Joachim Barton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Umweltinformationen woanders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Stelle selbst verfügt nicht über die Informationen,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ihr ist aber bekannt ist, welche andere Stelle sie hat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Unterrichtung des Antragstellers (Frist)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Keine Verweisung, nur weil die Informationen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u="sng" dirty="0" smtClean="0">
                <a:solidFill>
                  <a:srgbClr val="FF0000"/>
                </a:solidFill>
              </a:rPr>
              <a:t>auch</a:t>
            </a:r>
            <a:r>
              <a:rPr lang="de-DE" altLang="de-DE" b="1" dirty="0" smtClean="0">
                <a:solidFill>
                  <a:srgbClr val="FF0000"/>
                </a:solidFill>
              </a:rPr>
              <a:t> bei einer anderen Stelle</a:t>
            </a: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u="sng" dirty="0" smtClean="0">
              <a:solidFill>
                <a:srgbClr val="000080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Weiterleitung oder Verweisung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675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6CB6EF-75BA-4805-A9C8-2AF98CC633B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6600" y="1884363"/>
            <a:ext cx="8442325" cy="4424362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Eigene Regelung in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r>
              <a:rPr lang="de-DE" altLang="de-DE" sz="2400" b="1" u="sng" dirty="0" smtClean="0">
                <a:solidFill>
                  <a:srgbClr val="000080"/>
                </a:solidFill>
              </a:rPr>
              <a:t>§ </a:t>
            </a:r>
            <a:r>
              <a:rPr lang="de-DE" altLang="de-DE" sz="2400" b="1" u="sng" dirty="0">
                <a:solidFill>
                  <a:srgbClr val="000080"/>
                </a:solidFill>
              </a:rPr>
              <a:t>8 Abs. 1 S. 2 HUIG (sonstige </a:t>
            </a:r>
            <a:r>
              <a:rPr lang="de-DE" altLang="de-DE" sz="2400" b="1" u="sng" dirty="0" smtClean="0">
                <a:solidFill>
                  <a:srgbClr val="000080"/>
                </a:solidFill>
              </a:rPr>
              <a:t>Belange)</a:t>
            </a:r>
            <a:r>
              <a:rPr lang="de-DE" altLang="de-DE" sz="2400" b="1" u="sng" dirty="0">
                <a:solidFill>
                  <a:srgbClr val="C00000"/>
                </a:solidFill>
              </a:rPr>
              <a:t> </a:t>
            </a:r>
            <a:endParaRPr lang="de-DE" altLang="de-DE" sz="2400" b="1" u="sng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00B050"/>
                </a:solidFill>
              </a:rPr>
              <a:t>Vorherige Anhörung </a:t>
            </a:r>
            <a:r>
              <a:rPr lang="de-DE" altLang="de-DE" sz="2400" b="1" dirty="0">
                <a:solidFill>
                  <a:srgbClr val="00B050"/>
                </a:solidFill>
              </a:rPr>
              <a:t>der </a:t>
            </a:r>
            <a:r>
              <a:rPr lang="de-DE" altLang="de-DE" sz="2400" b="1" dirty="0" smtClean="0">
                <a:solidFill>
                  <a:srgbClr val="00B050"/>
                </a:solidFill>
              </a:rPr>
              <a:t>Betroffenen bei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personenbezogenen Daten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geistigem Eigentum, Urheberrechten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Betriebs- </a:t>
            </a:r>
            <a:r>
              <a:rPr lang="de-DE" altLang="de-DE" b="1" dirty="0">
                <a:solidFill>
                  <a:srgbClr val="000080"/>
                </a:solidFill>
              </a:rPr>
              <a:t>und </a:t>
            </a:r>
            <a:r>
              <a:rPr lang="de-DE" altLang="de-DE" b="1" dirty="0" smtClean="0">
                <a:solidFill>
                  <a:srgbClr val="000080"/>
                </a:solidFill>
              </a:rPr>
              <a:t>Geschäftsgeheimnissen,</a:t>
            </a:r>
            <a:r>
              <a:rPr lang="de-DE" altLang="de-DE" b="1" dirty="0">
                <a:solidFill>
                  <a:srgbClr val="000080"/>
                </a:solidFill>
              </a:rPr>
              <a:t/>
            </a:r>
            <a:br>
              <a:rPr lang="de-DE" altLang="de-DE" b="1" dirty="0">
                <a:solidFill>
                  <a:srgbClr val="000080"/>
                </a:solidFill>
              </a:rPr>
            </a:br>
            <a:r>
              <a:rPr lang="de-DE" altLang="de-DE" b="1" dirty="0">
                <a:solidFill>
                  <a:srgbClr val="000080"/>
                </a:solidFill>
              </a:rPr>
              <a:t>Steuergeheimnis, Statistikgeheimnis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rgbClr val="C00000"/>
                </a:solidFill>
              </a:rPr>
              <a:t>streitig</a:t>
            </a:r>
            <a:r>
              <a:rPr lang="de-DE" altLang="de-DE" sz="2400" b="1" dirty="0">
                <a:solidFill>
                  <a:srgbClr val="C00000"/>
                </a:solidFill>
              </a:rPr>
              <a:t>, ob</a:t>
            </a:r>
          </a:p>
          <a:p>
            <a:pPr>
              <a:defRPr/>
            </a:pPr>
            <a:r>
              <a:rPr lang="de-DE" altLang="de-DE" sz="2400" b="1" dirty="0">
                <a:solidFill>
                  <a:srgbClr val="000080"/>
                </a:solidFill>
              </a:rPr>
              <a:t> </a:t>
            </a:r>
            <a:r>
              <a:rPr lang="de-DE" altLang="de-DE" b="1" dirty="0">
                <a:solidFill>
                  <a:srgbClr val="C00000"/>
                </a:solidFill>
              </a:rPr>
              <a:t>=&gt;</a:t>
            </a:r>
            <a:r>
              <a:rPr lang="de-DE" altLang="de-DE" b="1" dirty="0">
                <a:solidFill>
                  <a:srgbClr val="000080"/>
                </a:solidFill>
              </a:rPr>
              <a:t> nur Wiederholung des § 28 HVwVfG   oder</a:t>
            </a:r>
          </a:p>
          <a:p>
            <a:pPr>
              <a:defRPr/>
            </a:pPr>
            <a:r>
              <a:rPr lang="de-DE" altLang="de-DE" b="1" dirty="0">
                <a:solidFill>
                  <a:srgbClr val="000080"/>
                </a:solidFill>
              </a:rPr>
              <a:t> </a:t>
            </a:r>
            <a:r>
              <a:rPr lang="de-DE" altLang="de-DE" b="1" dirty="0">
                <a:solidFill>
                  <a:srgbClr val="C00000"/>
                </a:solidFill>
              </a:rPr>
              <a:t>=&gt;</a:t>
            </a:r>
            <a:r>
              <a:rPr lang="de-DE" altLang="de-DE" b="1" dirty="0">
                <a:solidFill>
                  <a:srgbClr val="000080"/>
                </a:solidFill>
              </a:rPr>
              <a:t> speziellere Regelung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Anhörung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696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9C3F3A-2345-481A-B807-F1AA7E6D16D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r>
              <a:rPr lang="de-DE" altLang="de-DE" sz="2400" b="1" u="sng" smtClean="0">
                <a:solidFill>
                  <a:srgbClr val="000080"/>
                </a:solidFill>
              </a:rPr>
              <a:t>Keine eigene Regelung bei </a:t>
            </a:r>
            <a:br>
              <a:rPr lang="de-DE" altLang="de-DE" sz="2400" b="1" u="sng" smtClean="0">
                <a:solidFill>
                  <a:srgbClr val="000080"/>
                </a:solidFill>
              </a:rPr>
            </a:br>
            <a:r>
              <a:rPr lang="de-DE" altLang="de-DE" sz="2400" b="1" u="sng" smtClean="0">
                <a:solidFill>
                  <a:srgbClr val="000080"/>
                </a:solidFill>
              </a:rPr>
              <a:t>sonstigen Belangen, § 8 Abs. 2 HUIG</a:t>
            </a:r>
            <a:br>
              <a:rPr lang="de-DE" altLang="de-DE" sz="2400" b="1" u="sng" smtClean="0">
                <a:solidFill>
                  <a:srgbClr val="000080"/>
                </a:solidFill>
              </a:rPr>
            </a:br>
            <a:r>
              <a:rPr lang="de-DE" altLang="de-DE" sz="2800" b="1" smtClean="0">
                <a:solidFill>
                  <a:srgbClr val="000080"/>
                </a:solidFill>
              </a:rPr>
              <a:t/>
            </a:r>
            <a:br>
              <a:rPr lang="de-DE" altLang="de-DE" sz="2800" b="1" smtClean="0">
                <a:solidFill>
                  <a:srgbClr val="000080"/>
                </a:solidFill>
              </a:rPr>
            </a:br>
            <a:r>
              <a:rPr lang="de-DE" altLang="de-DE" sz="2800" b="1" smtClean="0">
                <a:solidFill>
                  <a:srgbClr val="000080"/>
                </a:solidFill>
              </a:rPr>
              <a:t>=&gt; </a:t>
            </a:r>
            <a:r>
              <a:rPr lang="de-DE" altLang="de-DE" sz="2400" b="1" smtClean="0">
                <a:solidFill>
                  <a:srgbClr val="000080"/>
                </a:solidFill>
              </a:rPr>
              <a:t>Umweltinformationen kamen von privaten Dritten</a:t>
            </a:r>
            <a:br>
              <a:rPr lang="de-DE" altLang="de-DE" sz="2400" b="1" smtClean="0">
                <a:solidFill>
                  <a:srgbClr val="000080"/>
                </a:solidFill>
              </a:rPr>
            </a:br>
            <a:r>
              <a:rPr lang="de-DE" altLang="de-DE" sz="2400" b="1" smtClean="0">
                <a:solidFill>
                  <a:srgbClr val="000080"/>
                </a:solidFill>
              </a:rPr>
              <a:t>       ohne deren Verpflichtung</a:t>
            </a:r>
          </a:p>
          <a:p>
            <a:endParaRPr lang="de-DE" altLang="de-DE" sz="2400" b="1" smtClean="0">
              <a:solidFill>
                <a:srgbClr val="000080"/>
              </a:solidFill>
            </a:endParaRPr>
          </a:p>
          <a:p>
            <a:r>
              <a:rPr lang="de-DE" altLang="de-DE" sz="2400" b="1" smtClean="0">
                <a:solidFill>
                  <a:srgbClr val="00B050"/>
                </a:solidFill>
              </a:rPr>
              <a:t>=&gt; Anhörung nach § 28 HVwVfG</a:t>
            </a:r>
          </a:p>
          <a:p>
            <a:r>
              <a:rPr lang="de-DE" altLang="de-DE" b="1" smtClean="0">
                <a:solidFill>
                  <a:srgbClr val="000080"/>
                </a:solidFill>
              </a:rPr>
              <a:t/>
            </a:r>
            <a:br>
              <a:rPr lang="de-DE" altLang="de-DE" b="1" smtClean="0">
                <a:solidFill>
                  <a:srgbClr val="000080"/>
                </a:solidFill>
              </a:rPr>
            </a:br>
            <a:endParaRPr lang="de-DE" altLang="de-DE" b="1" u="sng" smtClean="0">
              <a:solidFill>
                <a:srgbClr val="000080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Anhörung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7168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C72A4-140C-45FF-8345-E986AA3A25E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Keine eigene Regelung bei</a:t>
            </a:r>
            <a:r>
              <a:rPr lang="de-DE" altLang="de-DE" sz="2400" b="1" u="sng" dirty="0" smtClean="0">
                <a:solidFill>
                  <a:srgbClr val="C00000"/>
                </a:solidFill>
              </a:rPr>
              <a:t> </a:t>
            </a:r>
            <a:br>
              <a:rPr lang="de-DE" altLang="de-DE" sz="2400" b="1" u="sng" dirty="0" smtClean="0">
                <a:solidFill>
                  <a:srgbClr val="C00000"/>
                </a:solidFill>
              </a:rPr>
            </a:br>
            <a:r>
              <a:rPr lang="de-DE" altLang="de-DE" sz="2400" b="1" u="sng" dirty="0" smtClean="0">
                <a:solidFill>
                  <a:srgbClr val="000080"/>
                </a:solidFill>
              </a:rPr>
              <a:t>öffentlichen Belangen, § 7 HUIG </a:t>
            </a:r>
          </a:p>
          <a:p>
            <a:pPr>
              <a:defRPr/>
            </a:pPr>
            <a:endParaRPr lang="de-DE" altLang="de-DE" sz="28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C00000"/>
                </a:solidFill>
              </a:rPr>
              <a:t>P.:  Anhörung nach § 28 HVwVfG nötig   ??</a:t>
            </a:r>
            <a:endParaRPr lang="de-DE" altLang="de-DE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kein Drittschutz 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(</a:t>
            </a:r>
            <a:r>
              <a:rPr lang="de-DE" altLang="de-DE" b="1" i="1" u="sng" dirty="0" err="1" smtClean="0">
                <a:solidFill>
                  <a:srgbClr val="FF0000"/>
                </a:solidFill>
              </a:rPr>
              <a:t>str.</a:t>
            </a:r>
            <a:r>
              <a:rPr lang="de-DE" altLang="de-DE" b="1" i="1" u="sng" dirty="0" smtClean="0">
                <a:solidFill>
                  <a:srgbClr val="FF0000"/>
                </a:solidFill>
              </a:rPr>
              <a:t> </a:t>
            </a:r>
            <a:r>
              <a:rPr lang="de-DE" altLang="de-DE" b="1" i="1" dirty="0" smtClean="0">
                <a:solidFill>
                  <a:srgbClr val="FF0000"/>
                </a:solidFill>
              </a:rPr>
              <a:t>bei § 7 Abs. 1 Nr. 3  HUIG Gerichtsverfahren)</a:t>
            </a:r>
            <a:endParaRPr lang="de-DE" altLang="de-DE" b="1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keine Anhörung bei begünstigendem VA </a:t>
            </a:r>
            <a:r>
              <a:rPr lang="de-DE" altLang="de-DE" b="1" dirty="0" smtClean="0">
                <a:solidFill>
                  <a:srgbClr val="C00000"/>
                </a:solidFill>
              </a:rPr>
              <a:t>(</a:t>
            </a:r>
            <a:r>
              <a:rPr lang="de-DE" altLang="de-DE" b="1" dirty="0" err="1" smtClean="0">
                <a:solidFill>
                  <a:srgbClr val="C00000"/>
                </a:solidFill>
              </a:rPr>
              <a:t>str</a:t>
            </a:r>
            <a:r>
              <a:rPr lang="de-DE" altLang="de-DE" sz="2400" b="1" dirty="0" err="1" smtClean="0">
                <a:solidFill>
                  <a:srgbClr val="C00000"/>
                </a:solidFill>
              </a:rPr>
              <a:t>.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i="1" dirty="0" smtClean="0">
                <a:solidFill>
                  <a:srgbClr val="00B050"/>
                </a:solidFill>
              </a:rPr>
              <a:t>ggf. doch Anhörung sinnvoll </a:t>
            </a:r>
            <a:endParaRPr lang="de-DE" altLang="de-DE" b="1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=&gt; 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z.B. wegen Abwägung möglichen überwiegenden Interesses 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     an der Bekanntgabe 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Anhörung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737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0C0F1E-5E45-48CB-8F88-CB0B93D0B5B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§ 8 Abs. 1 S. 4 HUIG   Kennzeichnung</a:t>
            </a:r>
            <a:r>
              <a:rPr lang="de-DE" altLang="de-DE" sz="2800" b="1" dirty="0" smtClean="0">
                <a:solidFill>
                  <a:srgbClr val="000080"/>
                </a:solidFill>
              </a:rPr>
              <a:t/>
            </a:r>
            <a:br>
              <a:rPr lang="de-DE" altLang="de-DE" sz="2800" b="1" dirty="0" smtClean="0">
                <a:solidFill>
                  <a:srgbClr val="000080"/>
                </a:solidFill>
              </a:rPr>
            </a:br>
            <a:endParaRPr lang="de-DE" altLang="de-DE" sz="28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In der Regel von Betroffenheit auszugehen,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wenn Betriebs- und Geschäftsgeheimnisse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(bereits) als solche gekennzeichnet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800" b="1" dirty="0" smtClean="0">
              <a:solidFill>
                <a:srgbClr val="000080"/>
              </a:solidFill>
            </a:endParaRPr>
          </a:p>
          <a:p>
            <a:pPr marL="1085850" lvl="1" indent="-342900">
              <a:buFont typeface="Symbol" panose="05050102010706020507" pitchFamily="18" charset="2"/>
              <a:buChar char="Þ"/>
              <a:defRPr/>
            </a:pP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>Eigenes Kapitel in den </a:t>
            </a:r>
            <a:r>
              <a:rPr lang="de-DE" altLang="de-DE" sz="2000" b="1" i="1" dirty="0" err="1" smtClean="0">
                <a:solidFill>
                  <a:schemeClr val="bg2">
                    <a:lumMod val="75000"/>
                  </a:schemeClr>
                </a:solidFill>
              </a:rPr>
              <a:t>BImSch</a:t>
            </a: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>-Antragsunterlagen</a:t>
            </a:r>
          </a:p>
          <a:p>
            <a:pPr marL="1085850" lvl="1" indent="-342900">
              <a:buFont typeface="Symbol" panose="05050102010706020507" pitchFamily="18" charset="2"/>
              <a:buChar char="Þ"/>
              <a:defRPr/>
            </a:pP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>Umgekehrt: Auch wenn dort nichts als geheim gekennzeichnet wurde, Betroffenheit doch möglich  </a:t>
            </a:r>
            <a:r>
              <a:rPr lang="de-DE" altLang="de-DE" b="1" i="1" dirty="0" smtClean="0">
                <a:solidFill>
                  <a:srgbClr val="C00000"/>
                </a:solidFill>
              </a:rPr>
              <a:t>!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Anhörung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7578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06B349-F8BD-4566-91F5-BFE36461B942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§ 8 Abs. 1 S. 5 HUIG  Verlangen der Darlegung</a:t>
            </a:r>
            <a:r>
              <a:rPr lang="de-DE" altLang="de-DE" sz="2800" b="1" dirty="0" smtClean="0">
                <a:solidFill>
                  <a:srgbClr val="000080"/>
                </a:solidFill>
              </a:rPr>
              <a:t/>
            </a:r>
            <a:br>
              <a:rPr lang="de-DE" altLang="de-DE" sz="2800" b="1" dirty="0" smtClean="0">
                <a:solidFill>
                  <a:srgbClr val="000080"/>
                </a:solidFill>
              </a:rPr>
            </a:br>
            <a:endParaRPr lang="de-DE" altLang="de-DE" sz="28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Auf Verlangen haben Betroffene darzulegen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dass Betriebs- oder Geschäftsgeheimnis vorliegt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Wird bei </a:t>
            </a: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Anhörung gleich verlangt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u="sng" dirty="0" smtClean="0">
                <a:solidFill>
                  <a:srgbClr val="000080"/>
                </a:solidFill>
              </a:rPr>
              <a:t>Keine</a:t>
            </a:r>
            <a:r>
              <a:rPr lang="de-DE" altLang="de-DE" b="1" dirty="0" smtClean="0">
                <a:solidFill>
                  <a:srgbClr val="000080"/>
                </a:solidFill>
              </a:rPr>
              <a:t> Regelung für die anderen sonstigen Belange,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insbesondere nicht für Urheberrechte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Wird trotzdem bei </a:t>
            </a: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Anhörung gleich 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mitverlangt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altLang="de-DE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C00000"/>
                </a:solidFill>
              </a:rPr>
              <a:t>ACHTUNG</a:t>
            </a:r>
            <a:r>
              <a:rPr lang="de-DE" altLang="de-DE" b="1" dirty="0" smtClean="0">
                <a:solidFill>
                  <a:srgbClr val="000080"/>
                </a:solidFill>
              </a:rPr>
              <a:t>: Nur Indiz,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Prüfung dennoch nötig, auch wenn in Äußerung nicht erwähnt!</a:t>
            </a:r>
            <a:endParaRPr lang="de-DE" altLang="de-DE" b="1" dirty="0">
              <a:solidFill>
                <a:srgbClr val="000080"/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Anhörung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7782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DE2A02-C83A-435F-81BF-A9F0D3C7426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§ 7 HUIG öffentliche Belange</a:t>
            </a:r>
          </a:p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§ 8 HUIG sonstige Belange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3600" b="1" dirty="0">
                <a:solidFill>
                  <a:srgbClr val="000080"/>
                </a:solidFill>
                <a:latin typeface="Niagara Solid" panose="04020502070702020202" pitchFamily="82" charset="0"/>
              </a:rPr>
              <a:t>E</a:t>
            </a:r>
            <a:r>
              <a:rPr lang="de-DE" altLang="de-DE" sz="3600" b="1" dirty="0" smtClean="0">
                <a:solidFill>
                  <a:srgbClr val="000080"/>
                </a:solidFill>
                <a:latin typeface="Niagara Solid" panose="04020502070702020202" pitchFamily="82" charset="0"/>
              </a:rPr>
              <a:t>ng</a:t>
            </a:r>
            <a:r>
              <a:rPr lang="de-DE" altLang="de-DE" sz="2800" b="1" dirty="0" smtClean="0">
                <a:solidFill>
                  <a:srgbClr val="000080"/>
                </a:solidFill>
              </a:rPr>
              <a:t> </a:t>
            </a:r>
            <a:r>
              <a:rPr lang="de-DE" altLang="de-DE" b="1" dirty="0" smtClean="0">
                <a:solidFill>
                  <a:srgbClr val="000080"/>
                </a:solidFill>
              </a:rPr>
              <a:t>auszulegen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gebundene Entscheidung,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aber Abwägung mit öffentlichen Interessen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an der Bekanntgabe nachgeschaltet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gerichtlich voll überprüfbar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ähnlich 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§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 35 Abs. 2 BauGB</a:t>
            </a: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altLang="de-DE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Entgegenstehende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798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D25522-6FDE-4FDF-B23E-3249F85D15E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4941888"/>
            <a:ext cx="8442325" cy="1216025"/>
          </a:xfrm>
        </p:spPr>
        <p:txBody>
          <a:bodyPr/>
          <a:lstStyle/>
          <a:p>
            <a:endParaRPr lang="de-DE" altLang="de-DE" sz="2400" b="1" smtClean="0">
              <a:solidFill>
                <a:srgbClr val="000080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4221163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de-DE" altLang="de-DE" sz="3600" smtClean="0">
                <a:solidFill>
                  <a:srgbClr val="000080"/>
                </a:solidFill>
              </a:rPr>
              <a:t>Entgegenstehende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öffentliche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HUIG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8192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FACF3-7871-4945-BA79-D52E84F8E49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Nachteilige </a:t>
            </a:r>
            <a:r>
              <a:rPr lang="de-DE" altLang="de-DE" sz="2400" b="1" dirty="0">
                <a:solidFill>
                  <a:srgbClr val="000080"/>
                </a:solidFill>
              </a:rPr>
              <a:t>A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uswirkungen auf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>
                <a:solidFill>
                  <a:srgbClr val="000080"/>
                </a:solidFill>
              </a:rPr>
              <a:t>i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nternationale Beziehungen, Verteidigung,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r>
              <a:rPr lang="de-DE" altLang="de-DE" sz="2000" b="1" dirty="0" smtClean="0">
                <a:solidFill>
                  <a:srgbClr val="000080"/>
                </a:solidFill>
              </a:rPr>
              <a:t>bedeutsame </a:t>
            </a:r>
            <a:r>
              <a:rPr lang="de-DE" altLang="de-DE" sz="2000" b="1" dirty="0">
                <a:solidFill>
                  <a:srgbClr val="000080"/>
                </a:solidFill>
              </a:rPr>
              <a:t>S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chutzgüter der </a:t>
            </a:r>
            <a:r>
              <a:rPr lang="de-DE" altLang="de-DE" sz="2000" b="1" dirty="0" err="1" smtClean="0">
                <a:solidFill>
                  <a:srgbClr val="000080"/>
                </a:solidFill>
              </a:rPr>
              <a:t>öffentl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. Sicherheit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Vertraulichkeit der Beratungen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laufendes Gerichtsverfahren, faires Verfahren,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r>
              <a:rPr lang="de-DE" altLang="de-DE" sz="2000" b="1" dirty="0" err="1" smtClean="0">
                <a:solidFill>
                  <a:srgbClr val="000080"/>
                </a:solidFill>
              </a:rPr>
              <a:t>strafrechtl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., </a:t>
            </a:r>
            <a:r>
              <a:rPr lang="de-DE" altLang="de-DE" sz="2000" b="1" dirty="0" err="1" smtClean="0">
                <a:solidFill>
                  <a:srgbClr val="000080"/>
                </a:solidFill>
              </a:rPr>
              <a:t>ordnungswidrigkeitenrechtl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. </a:t>
            </a:r>
            <a:r>
              <a:rPr lang="de-DE" altLang="de-DE" sz="2000" b="1" dirty="0" err="1" smtClean="0">
                <a:solidFill>
                  <a:srgbClr val="000080"/>
                </a:solidFill>
              </a:rPr>
              <a:t>disziplinarrechtl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. Ermittlungen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Zustand der Umwelt und ihrer Bestandteile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endParaRPr lang="de-DE" altLang="de-DE" sz="2000" b="1" dirty="0" smtClean="0">
              <a:solidFill>
                <a:srgbClr val="00008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Überwiegendes </a:t>
            </a:r>
            <a:r>
              <a:rPr lang="de-DE" altLang="de-DE" sz="2400" b="1" dirty="0" err="1" smtClean="0">
                <a:solidFill>
                  <a:srgbClr val="000080"/>
                </a:solidFill>
              </a:rPr>
              <a:t>öffentl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. Interesse an Bekanntgabe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Keine Ablehnung bzgl. Infos über Emissionen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1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8397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68AC84-D31B-4D68-8518-98B89F5CE3B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Verbesserung des Umweltbewusstseins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Stärkung des Interesses und der Akzeptanz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Vollzugsdefizit </a:t>
            </a:r>
            <a:r>
              <a:rPr lang="de-DE" altLang="de-DE" sz="2400" b="1" dirty="0">
                <a:solidFill>
                  <a:srgbClr val="000080"/>
                </a:solidFill>
              </a:rPr>
              <a:t>entgegenwirken </a:t>
            </a:r>
            <a:r>
              <a:rPr lang="de-DE" altLang="de-DE" sz="2400" b="1" dirty="0">
                <a:solidFill>
                  <a:srgbClr val="FF0000"/>
                </a:solidFill>
              </a:rPr>
              <a:t>(?)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/>
            </a:r>
            <a:br>
              <a:rPr lang="de-DE" altLang="de-DE" sz="2400" b="1" dirty="0" smtClean="0">
                <a:solidFill>
                  <a:srgbClr val="FF000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M. E</a:t>
            </a:r>
            <a:r>
              <a:rPr lang="de-DE" altLang="de-DE" sz="2400" b="1" dirty="0">
                <a:solidFill>
                  <a:srgbClr val="000080"/>
                </a:solidFill>
              </a:rPr>
              <a:t>. auch Erkenntnisgewinn der Behörde  </a:t>
            </a:r>
            <a:r>
              <a:rPr lang="de-DE" altLang="de-DE" sz="2400" b="1" dirty="0" smtClean="0">
                <a:solidFill>
                  <a:srgbClr val="00B050"/>
                </a:solidFill>
              </a:rPr>
              <a:t>(!)</a:t>
            </a:r>
            <a:endParaRPr lang="de-DE" altLang="de-DE" sz="24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/>
            </a:r>
            <a:br>
              <a:rPr lang="de-DE" altLang="de-DE" sz="2400" b="1" dirty="0" smtClean="0">
                <a:solidFill>
                  <a:srgbClr val="FF0000"/>
                </a:solidFill>
              </a:rPr>
            </a:br>
            <a:endParaRPr lang="de-DE" altLang="de-DE" sz="24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de-DE" altLang="de-DE" sz="2800" b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Darum !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E9AA76-AB0D-4689-AFAE-B8D673E1A92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Joachim Barton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=&gt;</a:t>
            </a:r>
            <a:r>
              <a:rPr lang="de-DE" altLang="de-DE" sz="2800" b="1" dirty="0" smtClean="0">
                <a:solidFill>
                  <a:srgbClr val="000080"/>
                </a:solidFill>
              </a:rPr>
              <a:t> </a:t>
            </a: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geringe praktische Bedeutung</a:t>
            </a:r>
            <a:endParaRPr lang="de-DE" altLang="de-DE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Internationale </a:t>
            </a:r>
            <a:r>
              <a:rPr lang="de-DE" altLang="de-DE" sz="2400" b="1" u="sng" dirty="0">
                <a:solidFill>
                  <a:srgbClr val="000080"/>
                </a:solidFill>
              </a:rPr>
              <a:t>Beziehungen</a:t>
            </a:r>
            <a:r>
              <a:rPr lang="de-DE" altLang="de-DE" sz="2400" b="1" dirty="0">
                <a:solidFill>
                  <a:srgbClr val="000080"/>
                </a:solidFill>
              </a:rPr>
              <a:t>: </a:t>
            </a:r>
            <a:r>
              <a:rPr lang="de-DE" altLang="de-DE" b="1" dirty="0">
                <a:solidFill>
                  <a:srgbClr val="000080"/>
                </a:solidFill>
              </a:rPr>
              <a:t/>
            </a:r>
            <a:br>
              <a:rPr lang="de-DE" altLang="de-DE" b="1" dirty="0">
                <a:solidFill>
                  <a:srgbClr val="000080"/>
                </a:solidFill>
              </a:rPr>
            </a:br>
            <a:r>
              <a:rPr lang="de-DE" altLang="de-DE" b="1" u="sng" dirty="0" err="1">
                <a:solidFill>
                  <a:srgbClr val="C00000"/>
                </a:solidFill>
              </a:rPr>
              <a:t>tvA</a:t>
            </a:r>
            <a:r>
              <a:rPr lang="de-DE" altLang="de-DE" b="1" u="sng" dirty="0">
                <a:solidFill>
                  <a:srgbClr val="C00000"/>
                </a:solidFill>
              </a:rPr>
              <a:t>:</a:t>
            </a:r>
            <a:r>
              <a:rPr lang="de-DE" altLang="de-DE" b="1" dirty="0">
                <a:solidFill>
                  <a:srgbClr val="000080"/>
                </a:solidFill>
              </a:rPr>
              <a:t> </a:t>
            </a:r>
            <a:r>
              <a:rPr lang="de-DE" altLang="de-DE" b="1" dirty="0" smtClean="0">
                <a:solidFill>
                  <a:srgbClr val="000080"/>
                </a:solidFill>
              </a:rPr>
              <a:t> </a:t>
            </a:r>
            <a:r>
              <a:rPr lang="de-DE" altLang="de-DE" b="1" dirty="0">
                <a:solidFill>
                  <a:srgbClr val="FF0000"/>
                </a:solidFill>
              </a:rPr>
              <a:t>N</a:t>
            </a:r>
            <a:r>
              <a:rPr lang="de-DE" altLang="de-DE" b="1" dirty="0" smtClean="0">
                <a:solidFill>
                  <a:srgbClr val="FF0000"/>
                </a:solidFill>
              </a:rPr>
              <a:t>icht </a:t>
            </a:r>
            <a:r>
              <a:rPr lang="de-DE" altLang="de-DE" b="1" dirty="0">
                <a:solidFill>
                  <a:srgbClr val="FF0000"/>
                </a:solidFill>
              </a:rPr>
              <a:t>auch soziale und </a:t>
            </a:r>
            <a:r>
              <a:rPr lang="de-DE" altLang="de-DE" b="1" dirty="0" smtClean="0">
                <a:solidFill>
                  <a:srgbClr val="FF0000"/>
                </a:solidFill>
              </a:rPr>
              <a:t>kulturelle Zusammenarbeit</a:t>
            </a:r>
            <a:r>
              <a:rPr lang="de-DE" altLang="de-DE" b="1" dirty="0">
                <a:solidFill>
                  <a:srgbClr val="000080"/>
                </a:solidFill>
              </a:rPr>
              <a:t/>
            </a:r>
            <a:br>
              <a:rPr lang="de-DE" altLang="de-DE" b="1" dirty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</a:t>
            </a:r>
            <a:r>
              <a:rPr lang="de-DE" altLang="de-DE" b="1" dirty="0" smtClean="0">
                <a:solidFill>
                  <a:srgbClr val="FF0000"/>
                </a:solidFill>
              </a:rPr>
              <a:t>anders </a:t>
            </a:r>
            <a:r>
              <a:rPr lang="de-DE" altLang="de-DE" b="1" dirty="0">
                <a:solidFill>
                  <a:srgbClr val="FF0000"/>
                </a:solidFill>
              </a:rPr>
              <a:t>als bei </a:t>
            </a:r>
            <a:r>
              <a:rPr lang="de-DE" altLang="de-DE" b="1" dirty="0" smtClean="0">
                <a:solidFill>
                  <a:srgbClr val="FF0000"/>
                </a:solidFill>
              </a:rPr>
              <a:t>IFG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Verteidigung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: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Nicht erforderlich, dass Verschlusssache, 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anders als § 82 Abs. 1 Nr. 1 HDSIG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bedeutsame </a:t>
            </a:r>
            <a:r>
              <a:rPr lang="de-DE" altLang="de-DE" sz="2400" b="1" u="sng" dirty="0">
                <a:solidFill>
                  <a:srgbClr val="000080"/>
                </a:solidFill>
              </a:rPr>
              <a:t>S</a:t>
            </a:r>
            <a:r>
              <a:rPr lang="de-DE" altLang="de-DE" sz="2400" b="1" u="sng" dirty="0" smtClean="0">
                <a:solidFill>
                  <a:srgbClr val="000080"/>
                </a:solidFill>
              </a:rPr>
              <a:t>chutzgüter der </a:t>
            </a:r>
            <a:r>
              <a:rPr lang="de-DE" altLang="de-DE" sz="2400" b="1" u="sng" dirty="0" err="1" smtClean="0">
                <a:solidFill>
                  <a:srgbClr val="000080"/>
                </a:solidFill>
              </a:rPr>
              <a:t>öffentl</a:t>
            </a:r>
            <a:r>
              <a:rPr lang="de-DE" altLang="de-DE" sz="2400" b="1" u="sng" dirty="0" smtClean="0">
                <a:solidFill>
                  <a:srgbClr val="000080"/>
                </a:solidFill>
              </a:rPr>
              <a:t>. Sicherheit: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Funktionsfähigkeit des Staates und  seiner Einrichtungen,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nicht </a:t>
            </a:r>
            <a:r>
              <a:rPr lang="de-DE" altLang="de-DE" b="1" dirty="0" err="1" smtClean="0">
                <a:solidFill>
                  <a:srgbClr val="000080"/>
                </a:solidFill>
              </a:rPr>
              <a:t>öffentl</a:t>
            </a:r>
            <a:r>
              <a:rPr lang="de-DE" altLang="de-DE" b="1" dirty="0" smtClean="0">
                <a:solidFill>
                  <a:srgbClr val="000080"/>
                </a:solidFill>
              </a:rPr>
              <a:t>. Ordnung, nicht Ruf und Ehre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=&gt;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 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P.: Störfallanlagen, genauer Standort gefährlicher Stoffe   </a:t>
            </a:r>
          </a:p>
          <a:p>
            <a:pPr marL="1600200" lvl="2" indent="-457200">
              <a:buFont typeface="+mj-lt"/>
              <a:buAutoNum type="arabicPeriod"/>
              <a:defRPr/>
            </a:pPr>
            <a:endParaRPr lang="de-DE" altLang="de-DE" b="1" dirty="0">
              <a:solidFill>
                <a:srgbClr val="000080"/>
              </a:solidFill>
            </a:endParaRPr>
          </a:p>
          <a:p>
            <a:pPr lvl="1" indent="0">
              <a:buFontTx/>
              <a:buNone/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1 Nr. 1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860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858BE-A257-436A-B4D5-EA8A1C9DF96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=&gt;</a:t>
            </a:r>
            <a:r>
              <a:rPr lang="de-DE" altLang="de-DE" sz="2800" b="1" dirty="0" smtClean="0">
                <a:solidFill>
                  <a:srgbClr val="000080"/>
                </a:solidFill>
              </a:rPr>
              <a:t> </a:t>
            </a: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Kommt vor</a:t>
            </a:r>
            <a:endParaRPr lang="de-DE" altLang="de-DE" sz="2800" b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Vertraulichkeit der Beratungen 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r>
              <a:rPr lang="de-DE" altLang="de-DE" sz="2400" b="1" u="sng" dirty="0" smtClean="0">
                <a:solidFill>
                  <a:srgbClr val="000080"/>
                </a:solidFill>
              </a:rPr>
              <a:t>informationspflichtiger Stellen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: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=&gt; Schutz interner Willensbildung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Beratungen </a:t>
            </a:r>
            <a:r>
              <a:rPr lang="de-DE" altLang="de-DE" b="1" u="sng" dirty="0" smtClean="0">
                <a:solidFill>
                  <a:srgbClr val="00B050"/>
                </a:solidFill>
              </a:rPr>
              <a:t>innerhalb</a:t>
            </a:r>
            <a:r>
              <a:rPr lang="de-DE" altLang="de-DE" b="1" dirty="0" smtClean="0">
                <a:solidFill>
                  <a:srgbClr val="00B050"/>
                </a:solidFill>
              </a:rPr>
              <a:t> einer Stelle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u="sng" dirty="0" err="1" smtClean="0">
                <a:solidFill>
                  <a:srgbClr val="C00000"/>
                </a:solidFill>
              </a:rPr>
              <a:t>str.</a:t>
            </a:r>
            <a:r>
              <a:rPr lang="de-DE" altLang="de-DE" b="1" u="sng" dirty="0" smtClean="0">
                <a:solidFill>
                  <a:srgbClr val="C00000"/>
                </a:solidFill>
              </a:rPr>
              <a:t>:</a:t>
            </a:r>
            <a:r>
              <a:rPr lang="de-DE" altLang="de-DE" b="1" dirty="0" smtClean="0">
                <a:solidFill>
                  <a:srgbClr val="000080"/>
                </a:solidFill>
              </a:rPr>
              <a:t>  </a:t>
            </a:r>
            <a:r>
              <a:rPr lang="de-DE" altLang="de-DE" b="1" dirty="0" smtClean="0">
                <a:solidFill>
                  <a:srgbClr val="00B050"/>
                </a:solidFill>
              </a:rPr>
              <a:t>auch Beratungen </a:t>
            </a:r>
            <a:r>
              <a:rPr lang="de-DE" altLang="de-DE" b="1" u="sng" dirty="0" smtClean="0">
                <a:solidFill>
                  <a:srgbClr val="00B050"/>
                </a:solidFill>
              </a:rPr>
              <a:t>zwischen unterschiedlichen </a:t>
            </a:r>
            <a:r>
              <a:rPr lang="de-DE" altLang="de-DE" b="1" dirty="0" smtClean="0">
                <a:solidFill>
                  <a:srgbClr val="00B050"/>
                </a:solidFill>
              </a:rPr>
              <a:t>Stellen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nicht vorgelagerte Umstände 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(bereits erhobene Daten Bewertungen usw.)</a:t>
            </a:r>
            <a:endParaRPr lang="de-DE" altLang="de-DE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nicht nachgelagerte Ergebnisse, Entscheidungen usw.</a:t>
            </a:r>
            <a:endParaRPr lang="de-DE" altLang="de-DE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aber Schutz der Beratungen auch nach deren Ende</a:t>
            </a:r>
          </a:p>
          <a:p>
            <a:pPr marL="1600200" lvl="2" indent="-457200">
              <a:buFont typeface="+mj-lt"/>
              <a:buAutoNum type="arabicPeriod"/>
              <a:defRPr/>
            </a:pPr>
            <a:endParaRPr lang="de-DE" altLang="de-DE" b="1" dirty="0">
              <a:solidFill>
                <a:srgbClr val="FF0000"/>
              </a:solidFill>
            </a:endParaRPr>
          </a:p>
          <a:p>
            <a:pPr lvl="1" indent="0">
              <a:buFontTx/>
              <a:buNone/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1 Nr. 2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880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CB50A0-1013-415F-9890-56624605E00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=&gt;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 </a:t>
            </a: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Eher selten</a:t>
            </a:r>
            <a:endParaRPr lang="de-DE" altLang="de-DE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Laufendes Gerichtsverfahren u. a., faires Verfahren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: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störungsfreie Durchführung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Vermeidung nachteiliger Auswirkung auf dortige Verfahrensposition, Beweislage, Aufklärungsmöglichkeiten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Noch keine nachteiligen Veränderungen, wenn lediglich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dortiges Gericht ein materiell richtiges Urteil besser finden könnte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Nicht allein, wenn Beigeladener evtl. an die Presse ginge</a:t>
            </a:r>
            <a:endParaRPr lang="de-DE" altLang="de-DE" b="1" dirty="0">
              <a:solidFill>
                <a:srgbClr val="FF0000"/>
              </a:solidFill>
            </a:endParaRPr>
          </a:p>
          <a:p>
            <a:pPr lvl="1" indent="0">
              <a:buFontTx/>
              <a:buNone/>
              <a:defRPr/>
            </a:pPr>
            <a:r>
              <a:rPr lang="de-DE" altLang="de-DE" sz="2000" b="1" i="1" dirty="0" smtClean="0">
                <a:solidFill>
                  <a:srgbClr val="C00000"/>
                </a:solidFill>
              </a:rPr>
              <a:t>Problem:</a:t>
            </a: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>zeitgleich laufendes </a:t>
            </a:r>
            <a:r>
              <a:rPr lang="de-DE" altLang="de-DE" sz="2000" b="1" i="1" dirty="0" err="1" smtClean="0">
                <a:solidFill>
                  <a:schemeClr val="bg2">
                    <a:lumMod val="75000"/>
                  </a:schemeClr>
                </a:solidFill>
              </a:rPr>
              <a:t>immissionsschutzrechtl</a:t>
            </a:r>
            <a:r>
              <a:rPr lang="de-DE" altLang="de-DE" sz="2000" b="1" i="1" dirty="0" smtClean="0">
                <a:solidFill>
                  <a:schemeClr val="bg2">
                    <a:lumMod val="75000"/>
                  </a:schemeClr>
                </a:solidFill>
              </a:rPr>
              <a:t>. Verfahren</a:t>
            </a:r>
            <a:endParaRPr lang="de-DE" altLang="de-DE" sz="2000" b="1" i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1 Nr. 3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901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8359E-DA89-4F1E-B500-5BB1265904D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800" b="1" dirty="0" smtClean="0">
                <a:solidFill>
                  <a:schemeClr val="bg2">
                    <a:lumMod val="75000"/>
                  </a:schemeClr>
                </a:solidFill>
              </a:rPr>
              <a:t>=&gt;</a:t>
            </a:r>
            <a:r>
              <a:rPr lang="de-DE" altLang="de-DE" sz="3200" b="1" dirty="0" smtClean="0">
                <a:solidFill>
                  <a:srgbClr val="000080"/>
                </a:solidFill>
              </a:rPr>
              <a:t> </a:t>
            </a:r>
            <a:r>
              <a:rPr lang="de-DE" altLang="de-DE" sz="2400" b="1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her selten</a:t>
            </a:r>
            <a:endParaRPr lang="de-DE" altLang="de-DE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Zustand der Umwelt und ihrer </a:t>
            </a:r>
            <a:r>
              <a:rPr lang="de-DE" altLang="de-DE" sz="2400" b="1" u="sng" dirty="0">
                <a:solidFill>
                  <a:srgbClr val="000080"/>
                </a:solidFill>
              </a:rPr>
              <a:t>B</a:t>
            </a:r>
            <a:r>
              <a:rPr lang="de-DE" altLang="de-DE" sz="2400" b="1" u="sng" dirty="0" smtClean="0">
                <a:solidFill>
                  <a:srgbClr val="000080"/>
                </a:solidFill>
              </a:rPr>
              <a:t>estandteile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: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z. B.: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Aufenthaltsort seltener Tiere</a:t>
            </a:r>
            <a:r>
              <a:rPr lang="de-DE" altLang="de-DE" b="1" dirty="0">
                <a:solidFill>
                  <a:srgbClr val="00B050"/>
                </a:solidFill>
              </a:rPr>
              <a:t>,</a:t>
            </a:r>
            <a:r>
              <a:rPr lang="de-DE" altLang="de-DE" b="1" dirty="0" smtClean="0">
                <a:solidFill>
                  <a:srgbClr val="00B050"/>
                </a:solidFill>
              </a:rPr>
              <a:t> Standort hochwertiger Biotope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 würden durch Bekanntgabe zu Ausflugszielen;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/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illegale Müllablagerungen würden weitere anlocken;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/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vorgesehene behördliche Maßnahmen würden vereitelt</a:t>
            </a:r>
          </a:p>
          <a:p>
            <a:pPr>
              <a:defRPr/>
            </a:pPr>
            <a:endParaRPr lang="de-DE" altLang="de-DE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      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Bedeutsam, wer genau </a:t>
            </a: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ntragsteller ist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1 Nr. 4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921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FD537F-5C58-4E1E-8930-FFD30A93666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7609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Antrag ist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offensichtlich missbräuchlich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auf interne Mitteilungen bezogen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>
                <a:solidFill>
                  <a:srgbClr val="000080"/>
                </a:solidFill>
              </a:rPr>
              <a:t>b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ei Stelle, die nicht über die Infos verfügt, sofern nicht weitergeleitet werden kann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Material wird gerade vervollständigt, Schriftstücke noch nicht abgeschlossen, Daten noch nicht aufbereitet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>
                <a:solidFill>
                  <a:srgbClr val="000080"/>
                </a:solidFill>
              </a:rPr>
              <a:t>z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u unbestimmt und nicht präzisiert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endParaRPr lang="de-DE" altLang="de-DE" sz="2000" b="1" dirty="0" smtClean="0">
              <a:solidFill>
                <a:srgbClr val="00008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Bei 1-4: Überwiegendes </a:t>
            </a:r>
            <a:r>
              <a:rPr lang="de-DE" altLang="de-DE" sz="2400" b="1" dirty="0" err="1" smtClean="0">
                <a:solidFill>
                  <a:srgbClr val="000080"/>
                </a:solidFill>
              </a:rPr>
              <a:t>öffentl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. Interesse an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Bekanntgabe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Belange&gt;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2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942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E41E94-A65C-4E79-8D59-D8F59FAAF31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616450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=&gt; Kommt vor</a:t>
            </a:r>
          </a:p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Offensichtlicher Missbrauch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Informationsbegehren erkennbar nicht zu Zwecken des UIG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= Umweltschutz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verwendungsbezogen                 behördenbezogen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Info-Zweck außerhalb                  rein querulatorische Zwecke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des Umweltschutzes                     gezielte Arbeitserschwerung,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reines Ausspähen                          offensichtlich </a:t>
            </a:r>
            <a:r>
              <a:rPr lang="de-DE" altLang="de-DE" b="1" dirty="0">
                <a:solidFill>
                  <a:srgbClr val="00B050"/>
                </a:solidFill>
              </a:rPr>
              <a:t>erstrebte </a:t>
            </a:r>
            <a:r>
              <a:rPr lang="de-DE" altLang="de-DE" b="1" dirty="0" smtClean="0">
                <a:solidFill>
                  <a:srgbClr val="00B050"/>
                </a:solidFill>
              </a:rPr>
              <a:t/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ABER auch kommerzielle            </a:t>
            </a:r>
            <a:r>
              <a:rPr lang="de-DE" altLang="de-DE" b="1" dirty="0" smtClean="0">
                <a:solidFill>
                  <a:srgbClr val="00B050"/>
                </a:solidFill>
              </a:rPr>
              <a:t>Verzögerung</a:t>
            </a:r>
            <a:r>
              <a:rPr lang="de-DE" altLang="de-DE" b="1" dirty="0" smtClean="0">
                <a:solidFill>
                  <a:srgbClr val="FF0000"/>
                </a:solidFill>
              </a:rPr>
              <a:t/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oder private Interessen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schaden nicht =&gt; § 8 HUIG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Gesteigert offenkundig - ohne nennenswerte Zweifel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ins Auge springen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2 Nr. 1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9626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AD692A-F0BB-4333-A633-795FB2BD292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3563938" y="3346450"/>
            <a:ext cx="584200" cy="28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219700" y="3344863"/>
            <a:ext cx="514350" cy="239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616450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=&gt; Kommt vor</a:t>
            </a:r>
          </a:p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Offensichtlicher Missbrauch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sz="2400" b="1" u="sng" dirty="0" smtClean="0">
                <a:solidFill>
                  <a:srgbClr val="000080"/>
                </a:solidFill>
              </a:rPr>
              <a:t>verwendungsbezogen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Reine Industriespionage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Reines Ausspähen im </a:t>
            </a:r>
            <a:r>
              <a:rPr lang="de-DE" altLang="de-DE" b="1" dirty="0">
                <a:solidFill>
                  <a:srgbClr val="00B050"/>
                </a:solidFill>
              </a:rPr>
              <a:t>wirtschaftlichen </a:t>
            </a:r>
            <a:r>
              <a:rPr lang="de-DE" altLang="de-DE" b="1" dirty="0" smtClean="0">
                <a:solidFill>
                  <a:srgbClr val="00B050"/>
                </a:solidFill>
              </a:rPr>
              <a:t>Wettbewerb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Systematische </a:t>
            </a:r>
            <a:r>
              <a:rPr lang="de-DE" altLang="de-DE" b="1" dirty="0">
                <a:solidFill>
                  <a:srgbClr val="00B050"/>
                </a:solidFill>
              </a:rPr>
              <a:t>Sammlung von Informationen über ein Konkurrenzunternehmen, um sie im Markt gegen dieses Unternehmen gezielt zu </a:t>
            </a:r>
            <a:r>
              <a:rPr lang="de-DE" altLang="de-DE" b="1" dirty="0" smtClean="0">
                <a:solidFill>
                  <a:srgbClr val="00B050"/>
                </a:solidFill>
              </a:rPr>
              <a:t>verwenden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i="1" dirty="0" smtClean="0">
                <a:solidFill>
                  <a:srgbClr val="C00000"/>
                </a:solidFill>
              </a:rPr>
              <a:t>Fraglich</a:t>
            </a:r>
            <a:r>
              <a:rPr lang="de-DE" altLang="de-DE" b="1" i="1" dirty="0">
                <a:solidFill>
                  <a:srgbClr val="C00000"/>
                </a:solidFill>
              </a:rPr>
              <a:t>: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Antragsteller tritt als Privatmann auf, ist MA bei der Konkurrenz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=&gt; ggf. Ablehnung auch auf § 8 HUIG stützen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2 Nr. 1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9830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F9DF0-7647-4A2D-A850-973088C93EE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3492500" y="2816225"/>
            <a:ext cx="582613" cy="288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616450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chemeClr val="bg2">
                    <a:lumMod val="75000"/>
                  </a:schemeClr>
                </a:solidFill>
              </a:rPr>
              <a:t>=&gt; Kommt vor</a:t>
            </a:r>
          </a:p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Offensichtlicher Missbrauch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                                                 </a:t>
            </a:r>
            <a:r>
              <a:rPr lang="de-DE" altLang="de-DE" sz="2400" b="1" u="sng" dirty="0" smtClean="0">
                <a:solidFill>
                  <a:srgbClr val="000080"/>
                </a:solidFill>
              </a:rPr>
              <a:t>behördenbezogen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Missbräuchliche Inanspruchnahme behördlicher Arbeitskraft Antragsteller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hat die Infos schon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 kann die Infos unschwer und ohne zumutbaren Aufwand anderweitig beschaffen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i="1" dirty="0" smtClean="0">
                <a:solidFill>
                  <a:srgbClr val="C00000"/>
                </a:solidFill>
              </a:rPr>
              <a:t>Fraglich, wenn: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Antragsteller bewusst gesetzliche Auslegung verstreichen lässt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und stattdessen Übersendung nach Hause verlangt</a:t>
            </a: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2 Nr. 1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0035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EA60D5-257F-42C5-8F5E-891E88564BF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4075113" y="2816225"/>
            <a:ext cx="641350" cy="2524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=&gt; Kommt vor</a:t>
            </a:r>
          </a:p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Interne Mitteilung informationspflichtiger Stellen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=&gt;  Schutz </a:t>
            </a:r>
            <a:r>
              <a:rPr lang="de-DE" altLang="de-DE" b="1" dirty="0">
                <a:solidFill>
                  <a:srgbClr val="000080"/>
                </a:solidFill>
              </a:rPr>
              <a:t>der Effektivität </a:t>
            </a:r>
            <a:r>
              <a:rPr lang="de-DE" altLang="de-DE" b="1" dirty="0" smtClean="0">
                <a:solidFill>
                  <a:srgbClr val="000080"/>
                </a:solidFill>
              </a:rPr>
              <a:t>behördlichen Handelns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=&gt;  Sämtliche Formen des Info- und Datenaustauschs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=&gt;  Inhalt nur für die info-pflichtige Stelle gedacht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C00000"/>
                </a:solidFill>
              </a:rPr>
              <a:t>Str.: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u="sng" dirty="0" err="1" smtClean="0">
                <a:solidFill>
                  <a:srgbClr val="000080"/>
                </a:solidFill>
              </a:rPr>
              <a:t>Rspr</a:t>
            </a:r>
            <a:r>
              <a:rPr lang="de-DE" altLang="de-DE" b="1" u="sng" dirty="0" smtClean="0">
                <a:solidFill>
                  <a:srgbClr val="000080"/>
                </a:solidFill>
              </a:rPr>
              <a:t>.: </a:t>
            </a:r>
            <a:r>
              <a:rPr lang="de-DE" altLang="de-DE" b="1" dirty="0" smtClean="0">
                <a:solidFill>
                  <a:srgbClr val="000080"/>
                </a:solidFill>
              </a:rPr>
              <a:t>Eng auszulegen, </a:t>
            </a:r>
            <a:r>
              <a:rPr lang="de-DE" altLang="de-DE" b="1" u="sng" dirty="0" smtClean="0">
                <a:solidFill>
                  <a:srgbClr val="000080"/>
                </a:solidFill>
              </a:rPr>
              <a:t>nur intern 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 nicht zwischen verschiedenen Stellen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 hierfür schon § 7 Abs. 1 Nr. 2 HUIG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u="sng" dirty="0" err="1" smtClean="0">
                <a:solidFill>
                  <a:srgbClr val="000080"/>
                </a:solidFill>
              </a:rPr>
              <a:t>Lit</a:t>
            </a:r>
            <a:r>
              <a:rPr lang="de-DE" altLang="de-DE" b="1" u="sng" dirty="0" smtClean="0">
                <a:solidFill>
                  <a:srgbClr val="000080"/>
                </a:solidFill>
              </a:rPr>
              <a:t>.:</a:t>
            </a:r>
            <a:r>
              <a:rPr lang="de-DE" altLang="de-DE" b="1" dirty="0" smtClean="0">
                <a:solidFill>
                  <a:srgbClr val="000080"/>
                </a:solidFill>
              </a:rPr>
              <a:t> </a:t>
            </a:r>
            <a:r>
              <a:rPr lang="de-DE" altLang="de-DE" b="1" u="sng" dirty="0" smtClean="0">
                <a:solidFill>
                  <a:srgbClr val="000080"/>
                </a:solidFill>
              </a:rPr>
              <a:t>Nur </a:t>
            </a:r>
            <a:r>
              <a:rPr lang="de-DE" altLang="de-DE" b="1" u="sng" dirty="0">
                <a:solidFill>
                  <a:srgbClr val="000080"/>
                </a:solidFill>
              </a:rPr>
              <a:t>zwischen verschiedenen </a:t>
            </a:r>
            <a:r>
              <a:rPr lang="de-DE" altLang="de-DE" b="1" u="sng" dirty="0" smtClean="0">
                <a:solidFill>
                  <a:srgbClr val="000080"/>
                </a:solidFill>
              </a:rPr>
              <a:t>Stellen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als Gegenstück zu § 7 Abs. 1 Nr. 2 HUIG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2 Nr. 2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0240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1E7DB-FDD5-47D0-BDE3-C71D9D4D5A9F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=&gt; Kommt vor</a:t>
            </a:r>
          </a:p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Stelle verfügt nicht über die Infos  und 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r>
              <a:rPr lang="de-DE" altLang="de-DE" sz="2400" b="1" u="sng" dirty="0" smtClean="0">
                <a:solidFill>
                  <a:srgbClr val="000080"/>
                </a:solidFill>
              </a:rPr>
              <a:t>kann nicht weiterleiten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>S</a:t>
            </a:r>
            <a:r>
              <a:rPr lang="de-DE" altLang="de-DE" b="1" dirty="0" smtClean="0">
                <a:solidFill>
                  <a:srgbClr val="FF0000"/>
                </a:solidFill>
              </a:rPr>
              <a:t>telle verfügt doch über die Infos,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wenn diese erst zusammengestellt werden müssen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Aber keine Info-Beschaffungspflicht der Behörde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2 Nr. 3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044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BEE3C-EAD7-484C-815A-688A4EF054A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</a:rPr>
              <a:t>§ 2 Abs. 1 Nr. 1 HUIG  „info-pflichtige Stellen“ 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  <a:latin typeface="Wide Latin" panose="020A0A07050505020404" pitchFamily="18" charset="0"/>
              </a:rPr>
              <a:t>Weit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                    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Behörden, Gemeinden, Gemeindeverbände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Jur. Pers. ö. R. unter Aufsicht des Landes</a:t>
            </a:r>
            <a:endParaRPr lang="de-DE" altLang="de-DE" sz="2400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Nat.  und jur. Pers. des Privatrechts, soweit sie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err="1" smtClean="0">
                <a:solidFill>
                  <a:srgbClr val="000080"/>
                </a:solidFill>
              </a:rPr>
              <a:t>öffentl</a:t>
            </a:r>
            <a:r>
              <a:rPr lang="de-DE" altLang="de-DE" sz="2400" b="1" dirty="0">
                <a:solidFill>
                  <a:srgbClr val="000080"/>
                </a:solidFill>
              </a:rPr>
              <a:t>.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Aufgaben bzgl. Umwelt wahrnehmen</a:t>
            </a:r>
            <a:endParaRPr lang="de-DE" altLang="de-DE" sz="2400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Nicht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 oberste Landesbehörden bei Gesetzgebung</a:t>
            </a:r>
            <a:endParaRPr lang="de-DE" altLang="de-DE" sz="2400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Nicht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Gerichte …</a:t>
            </a:r>
            <a:r>
              <a:rPr lang="de-DE" altLang="de-DE" sz="2800" b="1" dirty="0" smtClean="0">
                <a:solidFill>
                  <a:srgbClr val="000080"/>
                </a:solidFill>
              </a:rPr>
              <a:t/>
            </a:r>
            <a:br>
              <a:rPr lang="de-DE" altLang="de-DE" sz="2800" b="1" dirty="0" smtClean="0">
                <a:solidFill>
                  <a:srgbClr val="000080"/>
                </a:solidFill>
              </a:rPr>
            </a:br>
            <a:endParaRPr lang="de-DE" altLang="de-DE" sz="2800" b="1" u="sng" dirty="0" smtClean="0">
              <a:solidFill>
                <a:srgbClr val="00008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Wer 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80868-B749-4AA4-8D44-35401565344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545012"/>
          </a:xfrm>
        </p:spPr>
        <p:txBody>
          <a:bodyPr/>
          <a:lstStyle/>
          <a:p>
            <a:pPr>
              <a:defRPr/>
            </a:pP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=&gt; Kommt vor</a:t>
            </a:r>
          </a:p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Material wird gerade vervollständigt, 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r>
              <a:rPr lang="de-DE" altLang="de-DE" sz="2400" b="1" u="sng" dirty="0" smtClean="0">
                <a:solidFill>
                  <a:srgbClr val="000080"/>
                </a:solidFill>
              </a:rPr>
              <a:t>noch nicht abgeschlossene Schriftstücke,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r>
              <a:rPr lang="de-DE" altLang="de-DE" sz="2400" b="1" u="sng" dirty="0" smtClean="0">
                <a:solidFill>
                  <a:srgbClr val="000080"/>
                </a:solidFill>
              </a:rPr>
              <a:t> noch nicht aufbereitete Daten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Entwurfsstadium und nicht durch Abzeichnung freigegeben; </a:t>
            </a:r>
            <a:endParaRPr lang="de-DE" altLang="de-DE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Entwürfe, die in der Akte verbleiben, sind herauszugeben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rgbClr val="FF0000"/>
                </a:solidFill>
              </a:rPr>
              <a:t>Nach </a:t>
            </a:r>
            <a:r>
              <a:rPr lang="de-DE" altLang="de-DE" b="1" dirty="0" smtClean="0">
                <a:solidFill>
                  <a:srgbClr val="FF0000"/>
                </a:solidFill>
              </a:rPr>
              <a:t>Abzeichnung </a:t>
            </a:r>
            <a:r>
              <a:rPr lang="de-DE" altLang="de-DE" b="1" dirty="0">
                <a:solidFill>
                  <a:srgbClr val="FF0000"/>
                </a:solidFill>
              </a:rPr>
              <a:t>trotz Vorbehalte </a:t>
            </a:r>
            <a:r>
              <a:rPr lang="de-DE" altLang="de-DE" b="1" dirty="0" smtClean="0">
                <a:solidFill>
                  <a:srgbClr val="FF0000"/>
                </a:solidFill>
              </a:rPr>
              <a:t>herauszugeben</a:t>
            </a:r>
            <a:endParaRPr lang="de-DE" altLang="de-DE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Alte Stände sind auch nach Aktualisierung herauszugeben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Einzelne abgezeichnete Unterlagen, die zwar zu </a:t>
            </a:r>
            <a:r>
              <a:rPr lang="de-DE" altLang="de-DE" b="1" i="1" u="sng" dirty="0" smtClean="0">
                <a:solidFill>
                  <a:schemeClr val="bg2">
                    <a:lumMod val="75000"/>
                  </a:schemeClr>
                </a:solidFill>
              </a:rPr>
              <a:t>Vielzahl von Antragsunterlagen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gehören, sind abgeschlossen 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=&gt;herauszugeben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selbst, wenn das ganze Bündel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     noch nicht vollständig </a:t>
            </a:r>
            <a:r>
              <a:rPr lang="de-DE" altLang="de-DE" b="1" dirty="0" smtClean="0">
                <a:solidFill>
                  <a:srgbClr val="FF0000"/>
                </a:solidFill>
              </a:rPr>
              <a:t>(-)</a:t>
            </a:r>
            <a:endParaRPr lang="de-DE" altLang="de-DE" b="1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2 Nr. 4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065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5DB16-D6F1-4E29-891B-76106278C57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800" b="1" u="sng" dirty="0" smtClean="0">
                <a:solidFill>
                  <a:srgbClr val="000080"/>
                </a:solidFill>
              </a:rPr>
              <a:t>Unbestimmter Antrag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Wenn Aufforderung zur Präzisierung gescheitert (s. o.)</a:t>
            </a: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öffentlicher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7 Abs.  2 Nr. 5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0854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FD8EB-5D1D-42A4-A715-D6F6A91296E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4941888"/>
            <a:ext cx="8442325" cy="1216025"/>
          </a:xfrm>
        </p:spPr>
        <p:txBody>
          <a:bodyPr/>
          <a:lstStyle/>
          <a:p>
            <a:endParaRPr lang="de-DE" altLang="de-DE" sz="2400" b="1" smtClean="0">
              <a:solidFill>
                <a:srgbClr val="000080"/>
              </a:solidFill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4221163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de-DE" altLang="de-DE" sz="3600" smtClean="0">
                <a:solidFill>
                  <a:srgbClr val="000080"/>
                </a:solidFill>
              </a:rPr>
              <a:t>Entgegenstehende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sonstige  (private)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8 HUIG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1059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8FA987-6C9F-4DB8-9EAD-06C6D9DA2BC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084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Durch </a:t>
            </a:r>
            <a:r>
              <a:rPr lang="de-DE" altLang="de-DE" sz="2400" b="1" dirty="0">
                <a:solidFill>
                  <a:srgbClr val="000080"/>
                </a:solidFill>
              </a:rPr>
              <a:t>B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ekanntgabe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Offenbarung personenbezogener Daten und dadurch 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r>
              <a:rPr lang="de-DE" altLang="de-DE" sz="2000" b="1" dirty="0" smtClean="0">
                <a:solidFill>
                  <a:srgbClr val="000080"/>
                </a:solidFill>
              </a:rPr>
              <a:t>rechtlich geschützte Interessen beeinträchtigt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Rechte am geistigen Eigentum, insbesondere Urheberrechte verletzt</a:t>
            </a:r>
          </a:p>
          <a:p>
            <a:pPr marL="1200150" lvl="1" indent="-457200">
              <a:buFont typeface="+mj-lt"/>
              <a:buAutoNum type="arabicPeriod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Betriebs- und </a:t>
            </a:r>
            <a:r>
              <a:rPr lang="de-DE" altLang="de-DE" sz="2000" b="1" dirty="0">
                <a:solidFill>
                  <a:srgbClr val="000080"/>
                </a:solidFill>
              </a:rPr>
              <a:t>G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eschäftsgeheimnisse zugänglich  oder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r>
              <a:rPr lang="de-DE" altLang="de-DE" sz="2000" b="1" dirty="0" smtClean="0">
                <a:solidFill>
                  <a:srgbClr val="000080"/>
                </a:solidFill>
              </a:rPr>
              <a:t>Infos unterliegen dem Steuer-  oder Statistikgeheimnis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endParaRPr lang="de-DE" altLang="de-DE" sz="2000" b="1" dirty="0" smtClean="0">
              <a:solidFill>
                <a:srgbClr val="00008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Zustimmung des Betroffenen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solidFill>
                  <a:srgbClr val="000080"/>
                </a:solidFill>
              </a:rPr>
              <a:t>Keine Ablehnung bzgl. Infos über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Emissionen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Überwiegendes </a:t>
            </a:r>
            <a:r>
              <a:rPr lang="de-DE" altLang="de-DE" sz="2400" b="1" dirty="0" err="1" smtClean="0">
                <a:solidFill>
                  <a:srgbClr val="000080"/>
                </a:solidFill>
              </a:rPr>
              <a:t>öffentl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. Interesse an Bekanntgabe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privater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8 Abs. 1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126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67DAF-A672-44F1-9C2C-B0F847690AE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Personenbezogene Daten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rgbClr val="000080"/>
                </a:solidFill>
              </a:rPr>
              <a:t>Art. 4 Nr. 1 </a:t>
            </a:r>
            <a:r>
              <a:rPr lang="de-DE" altLang="de-DE" b="1" dirty="0" smtClean="0">
                <a:solidFill>
                  <a:srgbClr val="000080"/>
                </a:solidFill>
              </a:rPr>
              <a:t>DSGVO, § </a:t>
            </a:r>
            <a:r>
              <a:rPr lang="de-DE" altLang="de-DE" b="1" dirty="0">
                <a:solidFill>
                  <a:srgbClr val="000080"/>
                </a:solidFill>
              </a:rPr>
              <a:t>46 Nr. 1 BDSG 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alle </a:t>
            </a:r>
            <a:r>
              <a:rPr lang="de-DE" altLang="de-DE" b="1" dirty="0">
                <a:solidFill>
                  <a:srgbClr val="000080"/>
                </a:solidFill>
              </a:rPr>
              <a:t>auf eine identifizierte oder identifizierbare 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bezogenen Informationen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Natürliche </a:t>
            </a:r>
            <a:r>
              <a:rPr lang="de-DE" altLang="de-DE" b="1" dirty="0">
                <a:solidFill>
                  <a:srgbClr val="000080"/>
                </a:solidFill>
              </a:rPr>
              <a:t>Person,</a:t>
            </a:r>
            <a:br>
              <a:rPr lang="de-DE" altLang="de-DE" b="1" dirty="0">
                <a:solidFill>
                  <a:srgbClr val="000080"/>
                </a:solidFill>
              </a:rPr>
            </a:br>
            <a:r>
              <a:rPr lang="de-DE" altLang="de-DE" b="1" dirty="0">
                <a:solidFill>
                  <a:srgbClr val="FF0000"/>
                </a:solidFill>
              </a:rPr>
              <a:t>nicht juristische Person</a:t>
            </a:r>
            <a:r>
              <a:rPr lang="de-DE" altLang="de-DE" b="1" dirty="0">
                <a:solidFill>
                  <a:srgbClr val="000080"/>
                </a:solidFill>
              </a:rPr>
              <a:t>, 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C00000"/>
                </a:solidFill>
              </a:rPr>
              <a:t>P</a:t>
            </a:r>
            <a:r>
              <a:rPr lang="de-DE" altLang="de-DE" b="1" dirty="0">
                <a:solidFill>
                  <a:srgbClr val="C00000"/>
                </a:solidFill>
              </a:rPr>
              <a:t>.: </a:t>
            </a:r>
            <a:r>
              <a:rPr lang="de-DE" altLang="de-DE" b="1" dirty="0" smtClean="0">
                <a:solidFill>
                  <a:srgbClr val="00B050"/>
                </a:solidFill>
              </a:rPr>
              <a:t>feststellbar, </a:t>
            </a:r>
            <a:r>
              <a:rPr lang="de-DE" altLang="de-DE" b="1" dirty="0">
                <a:solidFill>
                  <a:srgbClr val="00B050"/>
                </a:solidFill>
              </a:rPr>
              <a:t>welche </a:t>
            </a:r>
            <a:r>
              <a:rPr lang="de-DE" altLang="de-DE" b="1" dirty="0" smtClean="0">
                <a:solidFill>
                  <a:srgbClr val="00B050"/>
                </a:solidFill>
              </a:rPr>
              <a:t>nat. Pers. dahinter?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Persönliche Verhältnisse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Sächliche </a:t>
            </a:r>
            <a:r>
              <a:rPr lang="de-DE" altLang="de-DE" b="1" dirty="0">
                <a:solidFill>
                  <a:srgbClr val="000080"/>
                </a:solidFill>
              </a:rPr>
              <a:t>V</a:t>
            </a:r>
            <a:r>
              <a:rPr lang="de-DE" altLang="de-DE" b="1" dirty="0" smtClean="0">
                <a:solidFill>
                  <a:srgbClr val="000080"/>
                </a:solidFill>
              </a:rPr>
              <a:t>erhältnisse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z. B. Umweltdaten zu im Eigentum, Besitz stehenden Grundstücken</a:t>
            </a:r>
          </a:p>
          <a:p>
            <a:pPr>
              <a:defRPr/>
            </a:pPr>
            <a:endParaRPr lang="de-DE" altLang="de-DE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privater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8 Abs.  1 Nr. 1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146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CC0ACA-2CA0-4DE0-B3B2-B8D464B98CE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616450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Personenbezogene Daten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r>
              <a:rPr lang="de-DE" altLang="de-DE" sz="2400" b="1" u="sng" dirty="0" smtClean="0">
                <a:solidFill>
                  <a:srgbClr val="000080"/>
                </a:solidFill>
              </a:rPr>
              <a:t>Beeinträchtigung von Interessen der Betroffenen</a:t>
            </a:r>
          </a:p>
          <a:p>
            <a:pPr>
              <a:defRPr/>
            </a:pPr>
            <a:r>
              <a:rPr lang="de-DE" altLang="de-DE" b="1" dirty="0" smtClean="0">
                <a:solidFill>
                  <a:srgbClr val="C00000"/>
                </a:solidFill>
              </a:rPr>
              <a:t>Problem: BUIG verlangt „erhebliche“  </a:t>
            </a:r>
            <a:r>
              <a:rPr lang="de-DE" altLang="de-DE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 </a:t>
            </a:r>
            <a:r>
              <a:rPr lang="de-DE" altLang="de-DE" b="1" dirty="0" smtClean="0">
                <a:solidFill>
                  <a:srgbClr val="C00000"/>
                </a:solidFill>
              </a:rPr>
              <a:t> HUIG nicht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C00000"/>
                </a:solidFill>
              </a:rPr>
              <a:t>Str.:   Erheblichkeit</a:t>
            </a:r>
            <a:br>
              <a:rPr lang="de-DE" altLang="de-DE" b="1" dirty="0" smtClean="0">
                <a:solidFill>
                  <a:srgbClr val="C00000"/>
                </a:solidFill>
              </a:rPr>
            </a:br>
            <a:r>
              <a:rPr lang="de-DE" altLang="de-DE" b="1" u="sng" dirty="0" err="1" smtClean="0">
                <a:solidFill>
                  <a:srgbClr val="000080"/>
                </a:solidFill>
              </a:rPr>
              <a:t>tvA</a:t>
            </a:r>
            <a:r>
              <a:rPr lang="de-DE" altLang="de-DE" b="1" u="sng" dirty="0" smtClean="0">
                <a:solidFill>
                  <a:srgbClr val="000080"/>
                </a:solidFill>
              </a:rPr>
              <a:t>:</a:t>
            </a:r>
            <a:r>
              <a:rPr lang="de-DE" altLang="de-DE" b="1" dirty="0" smtClean="0">
                <a:solidFill>
                  <a:srgbClr val="000080"/>
                </a:solidFill>
              </a:rPr>
              <a:t>   </a:t>
            </a:r>
            <a:r>
              <a:rPr lang="de-DE" altLang="de-DE" b="1" u="sng" dirty="0" smtClean="0">
                <a:solidFill>
                  <a:srgbClr val="000080"/>
                </a:solidFill>
              </a:rPr>
              <a:t>Prognostische Bewertung </a:t>
            </a:r>
            <a:r>
              <a:rPr lang="de-DE" altLang="de-DE" b="1" dirty="0" smtClean="0">
                <a:solidFill>
                  <a:srgbClr val="000080"/>
                </a:solidFill>
              </a:rPr>
              <a:t>nach Intensität, Art und Umfang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der Preisgabe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u="sng" dirty="0" smtClean="0">
                <a:solidFill>
                  <a:srgbClr val="000080"/>
                </a:solidFill>
              </a:rPr>
              <a:t>a. A.:  Immer erheblich</a:t>
            </a:r>
            <a:r>
              <a:rPr lang="de-DE" altLang="de-DE" b="1" dirty="0" smtClean="0">
                <a:solidFill>
                  <a:srgbClr val="000080"/>
                </a:solidFill>
              </a:rPr>
              <a:t>, weil ja auch keine Zweckbindung im UIG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C00000"/>
                </a:solidFill>
              </a:rPr>
              <a:t>P.:       Darlegungslast, Abwägung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u="sng" dirty="0" err="1" smtClean="0">
                <a:solidFill>
                  <a:srgbClr val="000080"/>
                </a:solidFill>
              </a:rPr>
              <a:t>tvA</a:t>
            </a:r>
            <a:r>
              <a:rPr lang="de-DE" altLang="de-DE" b="1" u="sng" dirty="0" smtClean="0">
                <a:solidFill>
                  <a:srgbClr val="000080"/>
                </a:solidFill>
              </a:rPr>
              <a:t>:   </a:t>
            </a:r>
            <a:r>
              <a:rPr lang="de-DE" altLang="de-DE" b="1" dirty="0" smtClean="0">
                <a:solidFill>
                  <a:srgbClr val="000080"/>
                </a:solidFill>
              </a:rPr>
              <a:t> </a:t>
            </a:r>
            <a:r>
              <a:rPr lang="de-DE" altLang="de-DE" b="1" u="sng" dirty="0" smtClean="0">
                <a:solidFill>
                  <a:srgbClr val="000080"/>
                </a:solidFill>
              </a:rPr>
              <a:t>Darlegungslast</a:t>
            </a:r>
            <a:r>
              <a:rPr lang="de-DE" altLang="de-DE" b="1" dirty="0" smtClean="0">
                <a:solidFill>
                  <a:srgbClr val="000080"/>
                </a:solidFill>
              </a:rPr>
              <a:t> bei informationspflichtiger Stelle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u="sng" dirty="0" smtClean="0">
                <a:solidFill>
                  <a:srgbClr val="000080"/>
                </a:solidFill>
              </a:rPr>
              <a:t>a. A.:  </a:t>
            </a:r>
            <a:r>
              <a:rPr lang="de-DE" altLang="de-DE" b="1" dirty="0" err="1" smtClean="0">
                <a:solidFill>
                  <a:srgbClr val="000080"/>
                </a:solidFill>
              </a:rPr>
              <a:t>UIRl</a:t>
            </a:r>
            <a:r>
              <a:rPr lang="de-DE" altLang="de-DE" b="1" dirty="0" smtClean="0">
                <a:solidFill>
                  <a:srgbClr val="000080"/>
                </a:solidFill>
              </a:rPr>
              <a:t>  </a:t>
            </a:r>
            <a:r>
              <a:rPr lang="de-DE" altLang="de-DE" b="1" dirty="0">
                <a:solidFill>
                  <a:srgbClr val="000080"/>
                </a:solidFill>
              </a:rPr>
              <a:t>verlangt </a:t>
            </a:r>
            <a:r>
              <a:rPr lang="de-DE" altLang="de-DE" b="1" dirty="0" smtClean="0">
                <a:solidFill>
                  <a:srgbClr val="000080"/>
                </a:solidFill>
              </a:rPr>
              <a:t>vor Herausgabe stets </a:t>
            </a:r>
            <a:r>
              <a:rPr lang="de-DE" altLang="de-DE" b="1" u="sng" dirty="0" smtClean="0">
                <a:solidFill>
                  <a:srgbClr val="000080"/>
                </a:solidFill>
              </a:rPr>
              <a:t>Abwägung</a:t>
            </a:r>
            <a:r>
              <a:rPr lang="de-DE" altLang="de-DE" b="1" dirty="0" smtClean="0">
                <a:solidFill>
                  <a:srgbClr val="000080"/>
                </a:solidFill>
              </a:rPr>
              <a:t> </a:t>
            </a:r>
            <a:r>
              <a:rPr lang="de-DE" altLang="de-DE" b="1" dirty="0">
                <a:solidFill>
                  <a:srgbClr val="000080"/>
                </a:solidFill>
              </a:rPr>
              <a:t>im </a:t>
            </a:r>
            <a:r>
              <a:rPr lang="de-DE" altLang="de-DE" b="1" dirty="0" smtClean="0">
                <a:solidFill>
                  <a:srgbClr val="000080"/>
                </a:solidFill>
              </a:rPr>
              <a:t>Einzelfall;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  diese entfiele, wenn die Stelle die Erheblichkeit verneint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. B</a:t>
            </a: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. Name, Beruf von Bediensteten, Gutachtern etc.</a:t>
            </a:r>
            <a:b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   herauszugeben </a:t>
            </a:r>
            <a:r>
              <a:rPr lang="de-DE" altLang="de-DE" b="1" dirty="0">
                <a:solidFill>
                  <a:srgbClr val="FF0000"/>
                </a:solidFill>
              </a:rPr>
              <a:t>(-)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de-DE" altLang="de-DE" b="1" i="1" dirty="0">
                <a:solidFill>
                  <a:schemeClr val="bg2">
                    <a:lumMod val="75000"/>
                  </a:schemeClr>
                </a:solidFill>
              </a:rPr>
              <a:t>es sei denn Auswirkungen auf Privatleben </a:t>
            </a:r>
            <a:r>
              <a:rPr lang="de-DE" altLang="de-DE" b="1" dirty="0">
                <a:solidFill>
                  <a:srgbClr val="00B050"/>
                </a:solidFill>
              </a:rPr>
              <a:t>(+)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privater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8 Abs.  1 Nr. 1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167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F7CC7A-2343-4842-9279-29C9DCBCFD8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Joachim Barton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Geistiges Eigentum, insbesondere Urheberrecht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Urheberrecht verlangt Werk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ausreichende Schöpfungshöhe, eigene intellektuelle Leistung</a:t>
            </a:r>
            <a:endParaRPr lang="de-DE" altLang="de-DE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u="sng" dirty="0" smtClean="0">
                <a:solidFill>
                  <a:srgbClr val="C00000"/>
                </a:solidFill>
              </a:rPr>
              <a:t>Problem Fachgutachten</a:t>
            </a:r>
            <a:r>
              <a:rPr lang="de-DE" altLang="de-DE" b="1" dirty="0" smtClean="0">
                <a:solidFill>
                  <a:srgbClr val="C00000"/>
                </a:solidFill>
              </a:rPr>
              <a:t>:</a:t>
            </a:r>
            <a:br>
              <a:rPr lang="de-DE" altLang="de-DE" b="1" dirty="0" smtClean="0">
                <a:solidFill>
                  <a:srgbClr val="C0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nicht literarisch-schöpferisch, sondern wissenschaftlich,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technische Lehre, technisches </a:t>
            </a:r>
            <a:r>
              <a:rPr lang="de-DE" altLang="de-DE" b="1" dirty="0">
                <a:solidFill>
                  <a:srgbClr val="FF0000"/>
                </a:solidFill>
              </a:rPr>
              <a:t>G</a:t>
            </a:r>
            <a:r>
              <a:rPr lang="de-DE" altLang="de-DE" b="1" dirty="0" smtClean="0">
                <a:solidFill>
                  <a:srgbClr val="FF0000"/>
                </a:solidFill>
              </a:rPr>
              <a:t>edankengut (-)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vorgegebene Gliederung und Fachsprache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standardisierte </a:t>
            </a:r>
            <a:r>
              <a:rPr lang="de-DE" altLang="de-DE" b="1" dirty="0">
                <a:solidFill>
                  <a:srgbClr val="FF0000"/>
                </a:solidFill>
              </a:rPr>
              <a:t>V</a:t>
            </a:r>
            <a:r>
              <a:rPr lang="de-DE" altLang="de-DE" b="1" dirty="0" smtClean="0">
                <a:solidFill>
                  <a:srgbClr val="FF0000"/>
                </a:solidFill>
              </a:rPr>
              <a:t>orgehensweise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keine schöpferische Form der Darstellung</a:t>
            </a:r>
          </a:p>
          <a:p>
            <a:pPr>
              <a:defRPr/>
            </a:pPr>
            <a:endParaRPr lang="de-DE" altLang="de-DE" b="1" dirty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Reine Datensammlung             Erstellung eigener Maßnahmen-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keinerlei Originalität                 </a:t>
            </a:r>
            <a:r>
              <a:rPr lang="de-DE" altLang="de-DE" b="1" i="1" dirty="0" err="1" smtClean="0">
                <a:solidFill>
                  <a:schemeClr val="bg2">
                    <a:lumMod val="75000"/>
                  </a:schemeClr>
                </a:solidFill>
              </a:rPr>
              <a:t>konzepte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 (z. B. Artenschutz)</a:t>
            </a:r>
            <a:b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bloße Aufzählung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o. ä. </a:t>
            </a:r>
            <a:r>
              <a:rPr lang="de-DE" altLang="de-DE" b="1" dirty="0" smtClean="0">
                <a:solidFill>
                  <a:srgbClr val="FF0000"/>
                </a:solidFill>
              </a:rPr>
              <a:t>(-)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Ergebnis persönlicher Denkprozesse </a:t>
            </a:r>
            <a:r>
              <a:rPr lang="de-DE" altLang="de-DE" b="1" dirty="0" smtClean="0">
                <a:solidFill>
                  <a:srgbClr val="00B050"/>
                </a:solidFill>
              </a:rPr>
              <a:t>(+)</a:t>
            </a: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privater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8 Abs.  1 Nr. 2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187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D19E0-3056-4F6E-9855-1E4CDF4059E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Joachim Barton</a:t>
            </a:r>
            <a:endParaRPr lang="de-DE" dirty="0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3203575" y="4941888"/>
            <a:ext cx="64770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500563" y="4941888"/>
            <a:ext cx="503237" cy="2159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Betriebs- und Geschäftsgeheimnisse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endParaRPr lang="de-DE" altLang="de-DE" sz="2400" b="1" u="sng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Betrieb =&gt; technisch    </a:t>
            </a:r>
            <a:r>
              <a:rPr lang="de-DE" altLang="de-DE" b="1" dirty="0" smtClean="0">
                <a:solidFill>
                  <a:srgbClr val="000080"/>
                </a:solidFill>
                <a:sym typeface="Wingdings" panose="05000000000000000000" pitchFamily="2" charset="2"/>
              </a:rPr>
              <a:t>   Geschäft =&gt; kaufmännisch</a:t>
            </a:r>
            <a:br>
              <a:rPr lang="de-DE" altLang="de-DE" b="1" dirty="0" smtClean="0">
                <a:solidFill>
                  <a:srgbClr val="000080"/>
                </a:solidFill>
                <a:sym typeface="Wingdings" panose="05000000000000000000" pitchFamily="2" charset="2"/>
              </a:rPr>
            </a:br>
            <a:endParaRPr lang="de-DE" altLang="de-DE" b="1" dirty="0" smtClean="0">
              <a:solidFill>
                <a:srgbClr val="00008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Tatsachen im Zusammenhang mit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wirtschaftlichem Geschäftsbetrieb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Nicht offenkundig, 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nur begrenztem Personenkreis bekannt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Mittelbare Preisgabe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Möglichkeit von Rückschlüssen genügt für Offenbarung </a:t>
            </a:r>
            <a:r>
              <a:rPr lang="de-DE" altLang="de-DE" b="1" dirty="0" smtClean="0">
                <a:solidFill>
                  <a:srgbClr val="00B050"/>
                </a:solidFill>
              </a:rPr>
              <a:t>(+)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B050"/>
              </a:solidFill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privater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8 Abs.  1 Nr. 3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208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8AC9C-469C-4E08-BD24-07383886811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Betriebs- und Geschäftsgeheimnisse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endParaRPr lang="de-DE" altLang="de-DE" sz="2400" b="1" u="sng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Berechtigtes Interesse an der Nichtverbreitung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Wettbewerbsrelevanz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endParaRPr lang="de-DE" altLang="de-DE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Exklusives Wissen soll nicht Marktkonkurrenten zugehen, 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weil für eigene Position nachteilig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endParaRPr lang="de-DE" altLang="de-DE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Egal, ob gewollt oder ungewollt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endParaRPr lang="de-DE" altLang="de-DE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Betroffener selbst zur Verschwiegenheit verpflichtet </a:t>
            </a:r>
            <a:r>
              <a:rPr lang="de-DE" altLang="de-DE" b="1" dirty="0" err="1" smtClean="0">
                <a:solidFill>
                  <a:srgbClr val="00B050"/>
                </a:solidFill>
              </a:rPr>
              <a:t>ggü</a:t>
            </a:r>
            <a:r>
              <a:rPr lang="de-DE" altLang="de-DE" b="1" dirty="0" smtClean="0">
                <a:solidFill>
                  <a:srgbClr val="00B050"/>
                </a:solidFill>
              </a:rPr>
              <a:t>. Dritten</a:t>
            </a:r>
            <a:endParaRPr lang="de-DE" altLang="de-DE" b="1" u="sng" dirty="0" smtClean="0">
              <a:solidFill>
                <a:srgbClr val="00B050"/>
              </a:solidFill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privater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8 Abs.  1 Nr. 3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2288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2D3B76-0745-4833-AC29-6F1F0F3C0D2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KEINE Betriebs- und Geschäftsgeheimnisse</a:t>
            </a:r>
            <a:br>
              <a:rPr lang="de-DE" altLang="de-DE" sz="2400" b="1" u="sng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KEIN berechtigtes </a:t>
            </a:r>
            <a:r>
              <a:rPr lang="de-DE" altLang="de-DE" b="1" dirty="0">
                <a:solidFill>
                  <a:srgbClr val="000080"/>
                </a:solidFill>
              </a:rPr>
              <a:t>Interesse an der </a:t>
            </a:r>
            <a:r>
              <a:rPr lang="de-DE" altLang="de-DE" b="1" dirty="0" smtClean="0">
                <a:solidFill>
                  <a:srgbClr val="000080"/>
                </a:solidFill>
              </a:rPr>
              <a:t>Nichtverbreitung, wenn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 Verfahren mit abstrakt möglicher  Öffentlichkeitsbeteiligung (Bekanntmachung, Auslegung, § 73 VwVfG, § 10 BImSchG)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endParaRPr lang="de-DE" altLang="de-DE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Egal, ob in konkretem Verfahren Öffentlichkeitsbeteiligung 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nötig oder doch nicht 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=&gt; allein mögliche Pflicht zur </a:t>
            </a:r>
            <a:r>
              <a:rPr lang="de-DE" altLang="de-DE" b="1" dirty="0" err="1" smtClean="0">
                <a:solidFill>
                  <a:srgbClr val="FF0000"/>
                </a:solidFill>
              </a:rPr>
              <a:t>öffentl</a:t>
            </a:r>
            <a:r>
              <a:rPr lang="de-DE" altLang="de-DE" b="1" dirty="0" smtClean="0">
                <a:solidFill>
                  <a:srgbClr val="FF0000"/>
                </a:solidFill>
              </a:rPr>
              <a:t>. Auslegung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       schließt Geheimnisschutz aus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endParaRPr lang="de-DE" altLang="de-DE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Kein </a:t>
            </a:r>
            <a:r>
              <a:rPr lang="de-DE" altLang="de-DE" b="1" dirty="0">
                <a:solidFill>
                  <a:srgbClr val="FF0000"/>
                </a:solidFill>
              </a:rPr>
              <a:t>G</a:t>
            </a:r>
            <a:r>
              <a:rPr lang="de-DE" altLang="de-DE" b="1" dirty="0" smtClean="0">
                <a:solidFill>
                  <a:srgbClr val="FF0000"/>
                </a:solidFill>
              </a:rPr>
              <a:t>eheimnisschutz bei rechtswidrigen Handlungen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 smtClean="0">
                <a:solidFill>
                  <a:srgbClr val="FF0000"/>
                </a:solidFill>
              </a:rPr>
              <a:t>=&gt; UIG will behördliche Vollzugsversäumnisse aufdecken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i="1" u="sng" dirty="0" smtClean="0">
              <a:solidFill>
                <a:srgbClr val="FF0000"/>
              </a:solidFill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privater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8 Abs.  1 Nr. 3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249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EA7841-3AE6-418D-8CA3-93940321387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800" b="1" dirty="0" smtClean="0">
                <a:solidFill>
                  <a:srgbClr val="000080"/>
                </a:solidFill>
              </a:rPr>
              <a:t>§ 3 Abs. 1 HUIG Anspruchsberechtigung </a:t>
            </a:r>
          </a:p>
          <a:p>
            <a:pPr>
              <a:defRPr/>
            </a:pPr>
            <a:r>
              <a:rPr lang="de-DE" altLang="de-DE" sz="2400" b="1" dirty="0">
                <a:solidFill>
                  <a:srgbClr val="000080"/>
                </a:solidFill>
                <a:latin typeface="Wide Latin" panose="020A0A07050505020404" pitchFamily="18" charset="0"/>
              </a:rPr>
              <a:t>W</a:t>
            </a:r>
            <a:r>
              <a:rPr lang="de-DE" altLang="de-DE" sz="2400" b="1" dirty="0" smtClean="0">
                <a:solidFill>
                  <a:srgbClr val="000080"/>
                </a:solidFill>
                <a:latin typeface="Wide Latin" panose="020A0A07050505020404" pitchFamily="18" charset="0"/>
              </a:rPr>
              <a:t>eit </a:t>
            </a:r>
            <a:r>
              <a:rPr lang="de-DE" altLang="de-DE" sz="2400" dirty="0" smtClean="0">
                <a:solidFill>
                  <a:srgbClr val="000080"/>
                </a:solidFill>
                <a:latin typeface="Wide Latin" panose="020A0A07050505020404" pitchFamily="18" charset="0"/>
              </a:rPr>
              <a:t>-</a:t>
            </a:r>
            <a:r>
              <a:rPr lang="de-DE" altLang="de-DE" sz="2400" b="1" dirty="0" smtClean="0">
                <a:solidFill>
                  <a:srgbClr val="000080"/>
                </a:solidFill>
                <a:latin typeface="Wide Latin" panose="020A0A07050505020404" pitchFamily="18" charset="0"/>
              </a:rPr>
              <a:t>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für </a:t>
            </a:r>
            <a:r>
              <a:rPr lang="de-DE" altLang="de-DE" sz="2400" b="1" u="sng" dirty="0" smtClean="0">
                <a:solidFill>
                  <a:srgbClr val="000080"/>
                </a:solidFill>
              </a:rPr>
              <a:t>JEDE PERSON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unerheblich</a:t>
            </a:r>
            <a:r>
              <a:rPr lang="de-DE" altLang="de-DE" sz="2400" b="1" dirty="0">
                <a:solidFill>
                  <a:srgbClr val="000080"/>
                </a:solidFill>
              </a:rPr>
              <a:t>, ob Konkurrent etc.   </a:t>
            </a:r>
            <a:r>
              <a:rPr lang="de-DE" altLang="de-DE" sz="2800" b="1" dirty="0" smtClean="0">
                <a:solidFill>
                  <a:srgbClr val="00B050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natürliche und juristische Personen des Privatrechts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nicht beschränkt auf Rechtssubjekte  </a:t>
            </a:r>
            <a:r>
              <a:rPr lang="de-DE" altLang="de-DE" sz="2400" b="1" dirty="0" smtClean="0">
                <a:solidFill>
                  <a:srgbClr val="00B050"/>
                </a:solidFill>
              </a:rPr>
              <a:t>!</a:t>
            </a: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auch nichtrechtsfähige Personen (Vereine, Parteien)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und Vereinigungen, sofern organisatorisch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hinreichend verfestigt </a:t>
            </a:r>
            <a:r>
              <a:rPr lang="de-DE" altLang="de-DE" sz="2400" b="1" dirty="0">
                <a:solidFill>
                  <a:srgbClr val="00B050"/>
                </a:solidFill>
              </a:rPr>
              <a:t>!</a:t>
            </a:r>
            <a:endParaRPr lang="de-DE" altLang="de-DE" sz="2400" b="1" dirty="0" smtClean="0">
              <a:solidFill>
                <a:srgbClr val="00008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6699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Wem 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E8C29A-B204-4FCE-93FB-DEDA72EA7D2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b="1" i="1" dirty="0" smtClean="0">
                <a:solidFill>
                  <a:schemeClr val="bg2">
                    <a:lumMod val="75000"/>
                  </a:schemeClr>
                </a:solidFill>
              </a:rPr>
              <a:t>Geringe praktische Bedeutung für Umweltbehörden</a:t>
            </a:r>
          </a:p>
          <a:p>
            <a:pPr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Steuergeheimnisse </a:t>
            </a:r>
            <a:r>
              <a:rPr lang="de-DE" altLang="de-DE" sz="2400" b="1" u="sng" dirty="0">
                <a:solidFill>
                  <a:srgbClr val="000080"/>
                </a:solidFill>
              </a:rPr>
              <a:t>und </a:t>
            </a:r>
            <a:r>
              <a:rPr lang="de-DE" altLang="de-DE" sz="2400" b="1" u="sng" dirty="0" smtClean="0">
                <a:solidFill>
                  <a:srgbClr val="000080"/>
                </a:solidFill>
              </a:rPr>
              <a:t>Statistikgeheimnisse</a:t>
            </a:r>
            <a:r>
              <a:rPr lang="de-DE" altLang="de-DE" sz="2400" b="1" u="sng" dirty="0">
                <a:solidFill>
                  <a:srgbClr val="000080"/>
                </a:solidFill>
              </a:rPr>
              <a:t/>
            </a:r>
            <a:br>
              <a:rPr lang="de-DE" altLang="de-DE" sz="2400" b="1" u="sng" dirty="0">
                <a:solidFill>
                  <a:srgbClr val="000080"/>
                </a:solidFill>
              </a:rPr>
            </a:br>
            <a:endParaRPr lang="de-DE" altLang="de-DE" sz="2400" b="1" u="sng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§ 30 AO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Ausnahmen in dortigem Abs. 4 zwingende öffentliche Interessen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bei Umweltinfos i. d. R. </a:t>
            </a:r>
            <a:r>
              <a:rPr lang="de-DE" altLang="de-DE" b="1" dirty="0" smtClean="0">
                <a:solidFill>
                  <a:srgbClr val="FF0000"/>
                </a:solidFill>
              </a:rPr>
              <a:t>(-)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endParaRPr lang="de-DE" altLang="de-DE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0080"/>
                </a:solidFill>
                <a:sym typeface="Wingdings" panose="05000000000000000000" pitchFamily="2" charset="2"/>
              </a:rPr>
              <a:t>§ 16 Abs. 1 und 3 </a:t>
            </a:r>
            <a:r>
              <a:rPr lang="de-DE" altLang="de-DE" b="1" dirty="0" err="1" smtClean="0">
                <a:solidFill>
                  <a:srgbClr val="000080"/>
                </a:solidFill>
                <a:sym typeface="Wingdings" panose="05000000000000000000" pitchFamily="2" charset="2"/>
              </a:rPr>
              <a:t>BStatG</a:t>
            </a:r>
            <a:r>
              <a:rPr lang="de-DE" altLang="de-DE" b="1" dirty="0" smtClean="0">
                <a:solidFill>
                  <a:srgbClr val="000080"/>
                </a:solidFill>
                <a:sym typeface="Wingdings" panose="05000000000000000000" pitchFamily="2" charset="2"/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  <a:sym typeface="Wingdings" panose="05000000000000000000" pitchFamily="2" charset="2"/>
              </a:rPr>
            </a:br>
            <a:r>
              <a:rPr lang="de-DE" altLang="de-DE" b="1" dirty="0" smtClean="0">
                <a:solidFill>
                  <a:srgbClr val="000080"/>
                </a:solidFill>
                <a:sym typeface="Wingdings" panose="05000000000000000000" pitchFamily="2" charset="2"/>
              </a:rPr>
              <a:t>soweit durch besondere Vorschrift nichts anderes bestimmt</a:t>
            </a:r>
            <a:br>
              <a:rPr lang="de-DE" altLang="de-DE" b="1" dirty="0" smtClean="0">
                <a:solidFill>
                  <a:srgbClr val="000080"/>
                </a:solidFill>
                <a:sym typeface="Wingdings" panose="05000000000000000000" pitchFamily="2" charset="2"/>
              </a:rPr>
            </a:br>
            <a:r>
              <a:rPr lang="de-DE" altLang="de-DE" b="1" dirty="0">
                <a:solidFill>
                  <a:srgbClr val="002060"/>
                </a:solidFill>
              </a:rPr>
              <a:t>weitere </a:t>
            </a:r>
            <a:r>
              <a:rPr lang="de-DE" altLang="de-DE" b="1" dirty="0" smtClean="0">
                <a:solidFill>
                  <a:srgbClr val="002060"/>
                </a:solidFill>
              </a:rPr>
              <a:t>Ausnahmen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gilt nicht bei Angaben aus allgemein zugänglichen Quellen, </a:t>
            </a:r>
            <a:r>
              <a:rPr lang="de-DE" altLang="de-DE" b="1" dirty="0">
                <a:solidFill>
                  <a:srgbClr val="FF0000"/>
                </a:solidFill>
              </a:rPr>
              <a:t>(-)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auch nicht bei Angaben, die dem 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E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inzelnen nicht zuordenbar </a:t>
            </a:r>
            <a:r>
              <a:rPr lang="de-DE" altLang="de-DE" b="1" dirty="0" smtClean="0">
                <a:solidFill>
                  <a:srgbClr val="FF0000"/>
                </a:solidFill>
              </a:rPr>
              <a:t>(-)</a:t>
            </a:r>
            <a:br>
              <a:rPr lang="de-DE" altLang="de-DE" b="1" dirty="0" smtClean="0">
                <a:solidFill>
                  <a:srgbClr val="FF0000"/>
                </a:solidFill>
              </a:rPr>
            </a:br>
            <a:r>
              <a:rPr lang="de-DE" altLang="de-DE" b="1" dirty="0">
                <a:solidFill>
                  <a:srgbClr val="000080"/>
                </a:solidFill>
                <a:sym typeface="Wingdings" panose="05000000000000000000" pitchFamily="2" charset="2"/>
              </a:rPr>
              <a:t/>
            </a:r>
            <a:br>
              <a:rPr lang="de-DE" altLang="de-DE" b="1" dirty="0">
                <a:solidFill>
                  <a:srgbClr val="000080"/>
                </a:solidFill>
                <a:sym typeface="Wingdings" panose="05000000000000000000" pitchFamily="2" charset="2"/>
              </a:rPr>
            </a:br>
            <a:endParaRPr lang="de-DE" altLang="de-DE" b="1" dirty="0">
              <a:solidFill>
                <a:srgbClr val="00008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rgbClr val="000080"/>
              </a:solidFill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Schutz privater Belange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8 Abs.  1 Nr. 4 HUIG 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2698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D4CC8-0691-4639-B68B-778B420770E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 algn="ctr">
              <a:defRPr/>
            </a:pPr>
            <a:endParaRPr lang="de-DE" altLang="de-DE" sz="2400" b="1" u="sng" dirty="0" smtClean="0">
              <a:solidFill>
                <a:srgbClr val="000080"/>
              </a:solidFill>
            </a:endParaRPr>
          </a:p>
          <a:p>
            <a:pPr algn="ctr">
              <a:defRPr/>
            </a:pPr>
            <a:r>
              <a:rPr lang="de-DE" altLang="de-DE" sz="2400" b="1" u="sng" dirty="0" smtClean="0">
                <a:solidFill>
                  <a:srgbClr val="000080"/>
                </a:solidFill>
              </a:rPr>
              <a:t>Abwägung</a:t>
            </a:r>
          </a:p>
          <a:p>
            <a:pPr algn="ctr">
              <a:defRPr/>
            </a:pPr>
            <a:endParaRPr lang="de-DE" altLang="de-DE" b="1" dirty="0">
              <a:solidFill>
                <a:srgbClr val="000080"/>
              </a:solidFill>
            </a:endParaRPr>
          </a:p>
          <a:p>
            <a:pPr algn="ctr">
              <a:defRPr/>
            </a:pPr>
            <a:endParaRPr lang="de-DE" altLang="de-DE" b="1" dirty="0" smtClean="0">
              <a:solidFill>
                <a:srgbClr val="000080"/>
              </a:solidFill>
            </a:endParaRPr>
          </a:p>
          <a:p>
            <a:pPr algn="ctr"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   Auswirkungen                           öffentliches Interesse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des </a:t>
            </a:r>
            <a:r>
              <a:rPr lang="de-DE" altLang="de-DE" b="1" dirty="0">
                <a:solidFill>
                  <a:srgbClr val="000080"/>
                </a:solidFill>
              </a:rPr>
              <a:t>Bekanntgebens </a:t>
            </a:r>
            <a:r>
              <a:rPr lang="de-DE" altLang="de-DE" b="1" dirty="0" smtClean="0">
                <a:solidFill>
                  <a:srgbClr val="000080"/>
                </a:solidFill>
              </a:rPr>
              <a:t>                 an </a:t>
            </a:r>
            <a:r>
              <a:rPr lang="de-DE" altLang="de-DE" b="1" dirty="0">
                <a:solidFill>
                  <a:srgbClr val="000080"/>
                </a:solidFill>
              </a:rPr>
              <a:t>der Bekanntgabe </a:t>
            </a:r>
            <a:endParaRPr lang="de-DE" altLang="de-DE" b="1" dirty="0" smtClean="0">
              <a:solidFill>
                <a:srgbClr val="000080"/>
              </a:solidFill>
            </a:endParaRPr>
          </a:p>
          <a:p>
            <a:pPr>
              <a:defRPr/>
            </a:pPr>
            <a:endParaRPr lang="de-DE" altLang="de-DE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Nicht nur allgemeines Interesse am Zugang zu Umwelt-Infos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rgbClr val="00B050"/>
                </a:solidFill>
              </a:rPr>
              <a:t>Nur, wenn weitergehendes Interesse, das über das allgemeine Interesse hinausgeht, das bereits jeden Antrag rechtfertigt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>
                <a:solidFill>
                  <a:srgbClr val="00B050"/>
                </a:solidFill>
              </a:rPr>
              <a:t>Umweltschutz </a:t>
            </a:r>
            <a:r>
              <a:rPr lang="de-DE" altLang="de-DE" b="1" dirty="0" smtClean="0">
                <a:solidFill>
                  <a:srgbClr val="00B050"/>
                </a:solidFill>
              </a:rPr>
              <a:t>nicht allenfalls Nebenprodukt,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r>
              <a:rPr lang="de-DE" altLang="de-DE" b="1" dirty="0" smtClean="0">
                <a:solidFill>
                  <a:srgbClr val="00B050"/>
                </a:solidFill>
              </a:rPr>
              <a:t>vielmehr </a:t>
            </a:r>
            <a:r>
              <a:rPr lang="de-DE" altLang="de-DE" b="1" dirty="0">
                <a:solidFill>
                  <a:srgbClr val="00B050"/>
                </a:solidFill>
              </a:rPr>
              <a:t>im Vordergrund </a:t>
            </a:r>
            <a:r>
              <a:rPr lang="de-DE" altLang="de-DE" b="1" dirty="0" smtClean="0">
                <a:solidFill>
                  <a:srgbClr val="00B050"/>
                </a:solidFill>
              </a:rPr>
              <a:t>des Antrags</a:t>
            </a: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Überwiegendes öffentliches Interesse an der Bekanntgabe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2902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39AE3-9483-46F7-9A77-EF1DEA73A5B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sp>
        <p:nvSpPr>
          <p:cNvPr id="2" name="Pfeil nach unten 1"/>
          <p:cNvSpPr/>
          <p:nvPr/>
        </p:nvSpPr>
        <p:spPr>
          <a:xfrm rot="2925137">
            <a:off x="3692525" y="2916238"/>
            <a:ext cx="358775" cy="504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Pfeil nach unten 7"/>
          <p:cNvSpPr/>
          <p:nvPr/>
        </p:nvSpPr>
        <p:spPr>
          <a:xfrm rot="18558539">
            <a:off x="5204620" y="2913856"/>
            <a:ext cx="360362" cy="5048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471987"/>
          </a:xfrm>
        </p:spPr>
        <p:txBody>
          <a:bodyPr/>
          <a:lstStyle/>
          <a:p>
            <a:pPr algn="ctr"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    </a:t>
            </a:r>
            <a:endParaRPr lang="de-DE" altLang="de-DE" sz="2400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altLang="de-DE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Besondere </a:t>
            </a:r>
            <a:r>
              <a:rPr lang="de-DE" altLang="de-DE" b="1" u="sng" dirty="0" smtClean="0">
                <a:solidFill>
                  <a:schemeClr val="bg2">
                    <a:lumMod val="75000"/>
                  </a:schemeClr>
                </a:solidFill>
              </a:rPr>
              <a:t>Expertise, Ortskunde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etc. =&gt; Erkenntnisgewinn </a:t>
            </a:r>
            <a:r>
              <a:rPr lang="de-DE" altLang="de-DE" b="1" dirty="0" smtClean="0">
                <a:solidFill>
                  <a:srgbClr val="00B050"/>
                </a:solidFill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u="sng" dirty="0" smtClean="0">
                <a:solidFill>
                  <a:schemeClr val="bg2">
                    <a:lumMod val="75000"/>
                  </a:schemeClr>
                </a:solidFill>
              </a:rPr>
              <a:t>BI in Wächterfunktion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der Öffentlichkeit </a:t>
            </a:r>
            <a:r>
              <a:rPr lang="de-DE" altLang="de-DE" b="1" dirty="0" smtClean="0">
                <a:solidFill>
                  <a:srgbClr val="00B050"/>
                </a:solidFill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Besondere </a:t>
            </a:r>
            <a:r>
              <a:rPr lang="de-DE" altLang="de-DE" b="1" u="sng" dirty="0" smtClean="0">
                <a:solidFill>
                  <a:schemeClr val="bg2">
                    <a:lumMod val="75000"/>
                  </a:schemeClr>
                </a:solidFill>
              </a:rPr>
              <a:t>öffentliche Wahrnehmung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des Vorhabens – Presse </a:t>
            </a:r>
            <a:r>
              <a:rPr lang="de-DE" altLang="de-DE" b="1" dirty="0" smtClean="0">
                <a:solidFill>
                  <a:srgbClr val="00B050"/>
                </a:solidFill>
              </a:rPr>
              <a:t>(+)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u="sng" dirty="0" smtClean="0">
                <a:solidFill>
                  <a:schemeClr val="bg2">
                    <a:lumMod val="75000"/>
                  </a:schemeClr>
                </a:solidFill>
              </a:rPr>
              <a:t>Kein Konkurrent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de-DE" altLang="de-DE" b="1" u="sng" dirty="0" smtClean="0">
                <a:solidFill>
                  <a:schemeClr val="bg2">
                    <a:lumMod val="75000"/>
                  </a:schemeClr>
                </a:solidFill>
              </a:rPr>
              <a:t>geringe Beeinträchtigung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sonstiger Belange </a:t>
            </a:r>
            <a:r>
              <a:rPr lang="de-DE" altLang="de-DE" b="1" dirty="0" smtClean="0">
                <a:solidFill>
                  <a:srgbClr val="00B050"/>
                </a:solidFill>
              </a:rPr>
              <a:t>(+)</a:t>
            </a:r>
            <a:br>
              <a:rPr lang="de-DE" altLang="de-DE" b="1" dirty="0" smtClean="0">
                <a:solidFill>
                  <a:srgbClr val="00B050"/>
                </a:solidFill>
              </a:rPr>
            </a:br>
            <a:endParaRPr lang="de-DE" altLang="de-DE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u="sng" dirty="0" smtClean="0">
                <a:solidFill>
                  <a:schemeClr val="bg2">
                    <a:lumMod val="75000"/>
                  </a:schemeClr>
                </a:solidFill>
              </a:rPr>
              <a:t>Bereits </a:t>
            </a:r>
            <a:r>
              <a:rPr lang="de-DE" altLang="de-DE" b="1" u="sng" dirty="0">
                <a:solidFill>
                  <a:schemeClr val="bg2">
                    <a:lumMod val="75000"/>
                  </a:schemeClr>
                </a:solidFill>
              </a:rPr>
              <a:t>Einwendungen 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erhoben =&gt; wenig Erkenntnisgewinn </a:t>
            </a:r>
            <a:r>
              <a:rPr lang="de-DE" altLang="de-DE" b="1" dirty="0">
                <a:solidFill>
                  <a:srgbClr val="FF0000"/>
                </a:solidFill>
              </a:rPr>
              <a:t>(-)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u="sng" dirty="0" smtClean="0">
                <a:solidFill>
                  <a:schemeClr val="bg2">
                    <a:lumMod val="75000"/>
                  </a:schemeClr>
                </a:solidFill>
              </a:rPr>
              <a:t>Gutachten auf Einzelvorhaben bezogen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, Zweck erfüllt </a:t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                        =&gt; geringes </a:t>
            </a:r>
            <a:r>
              <a:rPr lang="de-DE" altLang="de-DE" b="1" dirty="0">
                <a:solidFill>
                  <a:schemeClr val="bg2">
                    <a:lumMod val="75000"/>
                  </a:schemeClr>
                </a:solidFill>
              </a:rPr>
              <a:t>Interesse an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Urheberrechten </a:t>
            </a:r>
            <a:r>
              <a:rPr lang="de-DE" altLang="de-DE" b="1" dirty="0" smtClean="0">
                <a:solidFill>
                  <a:srgbClr val="FF0000"/>
                </a:solidFill>
              </a:rPr>
              <a:t>(-)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b="1" u="sng" dirty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de-DE" altLang="de-DE" b="1" u="sng" dirty="0" smtClean="0">
                <a:solidFill>
                  <a:schemeClr val="bg2">
                    <a:lumMod val="75000"/>
                  </a:schemeClr>
                </a:solidFill>
              </a:rPr>
              <a:t>ohes Alter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der gewünschten Daten =&gt; geringer Nutzen </a:t>
            </a:r>
            <a:r>
              <a:rPr lang="de-DE" altLang="de-DE" b="1" dirty="0" smtClean="0">
                <a:solidFill>
                  <a:srgbClr val="FF0000"/>
                </a:solidFill>
              </a:rPr>
              <a:t>(-)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altLang="de-DE" b="1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Überwiegendes öffentliches Interesse an der Bekanntgabe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310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3C40F4-8C65-40D9-ABCA-AB3D52EBE9BE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sp>
        <p:nvSpPr>
          <p:cNvPr id="2" name="Pfeil nach unten 1"/>
          <p:cNvSpPr/>
          <p:nvPr/>
        </p:nvSpPr>
        <p:spPr>
          <a:xfrm rot="3750082">
            <a:off x="3474244" y="1867694"/>
            <a:ext cx="360363" cy="504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Pfeil nach unten 7"/>
          <p:cNvSpPr/>
          <p:nvPr/>
        </p:nvSpPr>
        <p:spPr>
          <a:xfrm rot="17941771">
            <a:off x="4902995" y="1872456"/>
            <a:ext cx="360362" cy="5048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(s. o. Folie 29)</a:t>
            </a:r>
            <a:endParaRPr lang="de-DE" altLang="de-DE" sz="2400" b="1" dirty="0">
              <a:solidFill>
                <a:srgbClr val="000080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Alle Zugangsarten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Auskunftserteilung,  Akteneinsicht  oder in sonstiger Weise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</a:t>
            </a:r>
          </a:p>
          <a:p>
            <a:pPr marL="342900" indent="-342900">
              <a:buFontTx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Bestimmte Art 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des Informationszugangs kann beantragt werden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Abweichung nur aus wichtigem Grund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nur aus wichtigem Grund Eröffnung auf andere Art,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insbesondere bei deutlich höherem Verwaltungsaufwand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u="sng" dirty="0" smtClean="0">
              <a:solidFill>
                <a:srgbClr val="000080"/>
              </a:solidFill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Art des Zugänglichmachens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3 Abs. 2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3312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2DF600-BDBA-4098-B977-09F07FD6CE5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5450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Entscheidung durch Verwaltungsakt, weil: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        </a:t>
            </a:r>
            <a:r>
              <a:rPr lang="de-DE" altLang="de-DE" b="1" dirty="0" smtClean="0">
                <a:solidFill>
                  <a:srgbClr val="000080"/>
                </a:solidFill>
              </a:rPr>
              <a:t>Für </a:t>
            </a:r>
            <a:r>
              <a:rPr lang="de-DE" altLang="de-DE" b="1" dirty="0">
                <a:solidFill>
                  <a:srgbClr val="000080"/>
                </a:solidFill>
              </a:rPr>
              <a:t>Streitigkeiten nach diesem Gesetz ist der 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Verwaltungsrechtsweg gegeben.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Ein </a:t>
            </a:r>
            <a:r>
              <a:rPr lang="de-DE" altLang="de-DE" b="1" dirty="0">
                <a:solidFill>
                  <a:srgbClr val="000080"/>
                </a:solidFill>
              </a:rPr>
              <a:t>Vorverfahren nach§ 68 der </a:t>
            </a:r>
            <a:r>
              <a:rPr lang="de-DE" altLang="de-DE" b="1" dirty="0" smtClean="0">
                <a:solidFill>
                  <a:srgbClr val="000080"/>
                </a:solidFill>
              </a:rPr>
              <a:t>VwGO findet </a:t>
            </a:r>
            <a:r>
              <a:rPr lang="de-DE" altLang="de-DE" b="1" dirty="0">
                <a:solidFill>
                  <a:srgbClr val="000080"/>
                </a:solidFill>
              </a:rPr>
              <a:t>nicht statt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.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Durchschriften mit Rechtsbehelfsbelehrung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an alle Betroffene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ACHTUNG: 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Info-Herausgabe erst nach Bestandskraft gegen alle !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Nicht vorzeitiges Schaffen von Tatsachen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Bei Klage ggf. In-</a:t>
            </a:r>
            <a:r>
              <a:rPr lang="de-DE" altLang="de-DE" sz="2000" b="1" dirty="0" err="1" smtClean="0">
                <a:solidFill>
                  <a:srgbClr val="000080"/>
                </a:solidFill>
              </a:rPr>
              <a:t>camera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-Verfahren, § 99 VwGO</a:t>
            </a:r>
            <a:endParaRPr lang="de-DE" altLang="de-DE" sz="2000" b="1" dirty="0">
              <a:solidFill>
                <a:srgbClr val="000080"/>
              </a:solidFill>
            </a:endParaRPr>
          </a:p>
          <a:p>
            <a:pPr>
              <a:defRPr/>
            </a:pPr>
            <a:endParaRPr lang="de-DE" altLang="de-DE" sz="2400" b="1" u="sng" dirty="0" smtClean="0">
              <a:solidFill>
                <a:srgbClr val="000080"/>
              </a:solidFill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Bescheid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9 Abs. 1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3517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B929CC-7446-4BBB-8E3C-43C02FF4AA0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>
                <a:solidFill>
                  <a:srgbClr val="000080"/>
                </a:solidFill>
              </a:rPr>
              <a:t>§ 9 Abs. 1 S. 2 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>HUIG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Kein Widerspruch in Hessen, kein Vorverfahren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§ 9 Abs. 2 HUIG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Überprüfung der Unterlassung oder Entscheidung durch informationspflichtige Stelle möglich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Schriftlicher Antrag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Innerhalb eines Monats nach Mitteilung (= Bescheid)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Oder innerhalb von drei Monaten nach Antragstellung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endParaRPr lang="de-DE" altLang="de-DE" sz="20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Anfechtungsklage oder Verpflichtungsklage</a:t>
            </a:r>
          </a:p>
          <a:p>
            <a:pPr lvl="1" indent="0">
              <a:buFontTx/>
              <a:buNone/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																																																																												</a:t>
            </a:r>
          </a:p>
          <a:p>
            <a:pPr>
              <a:defRPr/>
            </a:pPr>
            <a:endParaRPr lang="de-DE" altLang="de-DE" b="1" dirty="0" smtClean="0">
              <a:solidFill>
                <a:srgbClr val="000080"/>
              </a:solidFill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Rechtsbehelfe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372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FFC5A4-8485-4C6E-B29F-4983D3F6462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de-DE" altLang="de-DE" sz="2400" b="1" smtClean="0">
                <a:solidFill>
                  <a:srgbClr val="000080"/>
                </a:solidFill>
              </a:rPr>
              <a:t>Erst nach Bestandskraft (s. o.)</a:t>
            </a:r>
          </a:p>
          <a:p>
            <a:pPr marL="342900" indent="-342900">
              <a:buFontTx/>
              <a:buChar char="•"/>
            </a:pPr>
            <a:r>
              <a:rPr lang="de-DE" altLang="de-DE" sz="2400" b="1" smtClean="0">
                <a:solidFill>
                  <a:srgbClr val="000080"/>
                </a:solidFill>
              </a:rPr>
              <a:t>Wenn elektronisch gewünscht, </a:t>
            </a:r>
            <a:br>
              <a:rPr lang="de-DE" altLang="de-DE" sz="2400" b="1" smtClean="0">
                <a:solidFill>
                  <a:srgbClr val="000080"/>
                </a:solidFill>
              </a:rPr>
            </a:br>
            <a:r>
              <a:rPr lang="de-DE" altLang="de-DE" sz="2400" b="1" smtClean="0">
                <a:solidFill>
                  <a:srgbClr val="000080"/>
                </a:solidFill>
              </a:rPr>
              <a:t>in der Praxis über Hessendrive kennwortgeschützt</a:t>
            </a: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Infoausgabe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39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2D0E2C-6E8C-4893-9006-3C73D07FEE3C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5450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Kostenfrei: mündliche, einfache schriftliche Auskünfte</a:t>
            </a:r>
            <a:endParaRPr lang="de-DE" altLang="de-DE" sz="2400" b="1" dirty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Kostenfrei: Einsichtnahme vor Ort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err="1" smtClean="0">
                <a:solidFill>
                  <a:srgbClr val="C00000"/>
                </a:solidFill>
              </a:rPr>
              <a:t>str.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:</a:t>
            </a:r>
            <a:r>
              <a:rPr lang="de-DE" altLang="de-DE" sz="2400" b="1" dirty="0" smtClean="0">
                <a:solidFill>
                  <a:srgbClr val="000080"/>
                </a:solidFill>
              </a:rPr>
              <a:t/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b="1" u="sng" dirty="0" err="1" smtClean="0">
                <a:solidFill>
                  <a:srgbClr val="000080"/>
                </a:solidFill>
              </a:rPr>
              <a:t>tvA</a:t>
            </a:r>
            <a:r>
              <a:rPr lang="de-DE" altLang="de-DE" b="1" dirty="0" smtClean="0">
                <a:solidFill>
                  <a:srgbClr val="000080"/>
                </a:solidFill>
              </a:rPr>
              <a:t>:   Vollständig kostenfrei, wenn Antragsteller kommt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u="sng" dirty="0" err="1" smtClean="0">
                <a:solidFill>
                  <a:srgbClr val="000080"/>
                </a:solidFill>
              </a:rPr>
              <a:t>a.A</a:t>
            </a:r>
            <a:r>
              <a:rPr lang="de-DE" altLang="de-DE" b="1" u="sng" dirty="0" smtClean="0">
                <a:solidFill>
                  <a:srgbClr val="000080"/>
                </a:solidFill>
              </a:rPr>
              <a:t>.:   </a:t>
            </a:r>
            <a:r>
              <a:rPr lang="de-DE" altLang="de-DE" b="1" dirty="0" smtClean="0">
                <a:solidFill>
                  <a:srgbClr val="000080"/>
                </a:solidFill>
              </a:rPr>
              <a:t>Nur die tatsächliche Einsichtnahme kostenfrei,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 Sichtungsmaßnahmen, Schwärzen, Entfernen kostenpflichtig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 Privilegierung nur für den tatsächlichen Vorgang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           </a:t>
            </a: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(so eine soweit ersichtlich nicht veröffentlichte, </a:t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            vereinzelt gebliebene Entscheidung)</a:t>
            </a: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Kostenerhebung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11 HUIG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41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A2642F-3C01-4AE1-9657-E2EEAC748857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545012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Kosten nach </a:t>
            </a:r>
            <a:r>
              <a:rPr lang="de-DE" altLang="de-DE" sz="2400" b="1" dirty="0" err="1" smtClean="0">
                <a:solidFill>
                  <a:srgbClr val="000080"/>
                </a:solidFill>
              </a:rPr>
              <a:t>HVwKostG</a:t>
            </a:r>
            <a:endParaRPr lang="de-DE" altLang="de-DE" sz="24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Gebühren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schriftliche Auskünfte:	30 – 600 €   </a:t>
            </a:r>
            <a:r>
              <a:rPr lang="de-DE" altLang="de-DE" sz="2000" b="1" dirty="0" smtClean="0">
                <a:solidFill>
                  <a:schemeClr val="bg2">
                    <a:lumMod val="75000"/>
                  </a:schemeClr>
                </a:solidFill>
              </a:rPr>
              <a:t>Finanzkraft,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>
                <a:solidFill>
                  <a:srgbClr val="000080"/>
                </a:solidFill>
              </a:rPr>
              <a:t>Gewährung von 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>Einsicht:	10 – 600 €   </a:t>
            </a:r>
            <a:r>
              <a:rPr lang="de-DE" altLang="de-DE" sz="2000" b="1" dirty="0" smtClean="0">
                <a:solidFill>
                  <a:schemeClr val="bg2">
                    <a:lumMod val="75000"/>
                  </a:schemeClr>
                </a:solidFill>
              </a:rPr>
              <a:t>Mitgliederzahl …</a:t>
            </a:r>
            <a:r>
              <a:rPr lang="de-DE" altLang="de-DE" sz="2000" b="1" dirty="0" smtClean="0">
                <a:solidFill>
                  <a:srgbClr val="000080"/>
                </a:solidFill>
              </a:rPr>
              <a:t/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endParaRPr lang="de-DE" altLang="de-DE" sz="20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Auslagen, 3 11 Abs. 1 S. 3 HUIG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Nur für Ausfertigungen, 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r>
              <a:rPr lang="de-DE" altLang="de-DE" sz="2000" b="1" dirty="0" smtClean="0">
                <a:solidFill>
                  <a:srgbClr val="000080"/>
                </a:solidFill>
              </a:rPr>
              <a:t>Abschriften Kopien:		0,10 € je Seite (sonst 0,20 €)</a:t>
            </a:r>
            <a:br>
              <a:rPr lang="de-DE" altLang="de-DE" sz="2000" b="1" dirty="0" smtClean="0">
                <a:solidFill>
                  <a:srgbClr val="000080"/>
                </a:solidFill>
              </a:rPr>
            </a:br>
            <a:endParaRPr lang="de-DE" altLang="de-DE" sz="2000" b="1" dirty="0" smtClean="0">
              <a:solidFill>
                <a:srgbClr val="0000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Problem: Kein Abhalten von Antragstellung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Zu beachten bei Ausfüllung des Rahmens</a:t>
            </a:r>
          </a:p>
          <a:p>
            <a:pPr marL="1085850" lvl="1" indent="-342900">
              <a:buFont typeface="Wingdings" panose="05000000000000000000" pitchFamily="2" charset="2"/>
              <a:buChar char="Ø"/>
              <a:defRPr/>
            </a:pPr>
            <a:r>
              <a:rPr lang="de-DE" altLang="de-DE" sz="2000" b="1" dirty="0" smtClean="0">
                <a:solidFill>
                  <a:srgbClr val="000080"/>
                </a:solidFill>
              </a:rPr>
              <a:t>Deckelung reicht, wenn tatsächlicher Aufwand sogar höher</a:t>
            </a: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Kostenhöhe  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43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1A6D16-ED5D-4009-A4F9-7488084B9BF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545012"/>
          </a:xfrm>
        </p:spPr>
        <p:txBody>
          <a:bodyPr/>
          <a:lstStyle/>
          <a:p>
            <a:pPr>
              <a:defRPr/>
            </a:pPr>
            <a:r>
              <a:rPr lang="de-DE" altLang="de-DE" b="1" dirty="0" smtClean="0">
                <a:solidFill>
                  <a:srgbClr val="C00000"/>
                </a:solidFill>
              </a:rPr>
              <a:t>Problem:</a:t>
            </a:r>
            <a:r>
              <a:rPr lang="de-DE" altLang="de-DE" b="1" dirty="0" smtClean="0">
                <a:solidFill>
                  <a:srgbClr val="000080"/>
                </a:solidFill>
              </a:rPr>
              <a:t/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C00000"/>
                </a:solidFill>
              </a:rPr>
              <a:t>soll</a:t>
            </a:r>
            <a:r>
              <a:rPr lang="de-DE" altLang="de-DE" b="1" dirty="0">
                <a:solidFill>
                  <a:srgbClr val="C00000"/>
                </a:solidFill>
              </a:rPr>
              <a:t>, soweit möglich</a:t>
            </a:r>
            <a:r>
              <a:rPr lang="de-DE" altLang="de-DE" b="1" dirty="0" smtClean="0">
                <a:solidFill>
                  <a:srgbClr val="C00000"/>
                </a:solidFill>
              </a:rPr>
              <a:t>, </a:t>
            </a:r>
            <a:br>
              <a:rPr lang="de-DE" altLang="de-DE" b="1" dirty="0" smtClean="0">
                <a:solidFill>
                  <a:srgbClr val="C00000"/>
                </a:solidFill>
              </a:rPr>
            </a:br>
            <a:r>
              <a:rPr lang="de-DE" altLang="de-DE" b="1" dirty="0" smtClean="0">
                <a:solidFill>
                  <a:srgbClr val="C00000"/>
                </a:solidFill>
              </a:rPr>
              <a:t>zusammen </a:t>
            </a:r>
            <a:r>
              <a:rPr lang="de-DE" altLang="de-DE" b="1" dirty="0">
                <a:solidFill>
                  <a:srgbClr val="C00000"/>
                </a:solidFill>
              </a:rPr>
              <a:t>mit der </a:t>
            </a:r>
            <a:r>
              <a:rPr lang="de-DE" altLang="de-DE" b="1" dirty="0" smtClean="0">
                <a:solidFill>
                  <a:srgbClr val="C00000"/>
                </a:solidFill>
              </a:rPr>
              <a:t>Sachentscheidung ergehen </a:t>
            </a:r>
            <a:br>
              <a:rPr lang="de-DE" altLang="de-DE" b="1" dirty="0" smtClean="0">
                <a:solidFill>
                  <a:srgbClr val="C00000"/>
                </a:solidFill>
              </a:rPr>
            </a:br>
            <a:endParaRPr lang="de-DE" altLang="de-DE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HUIG setzt kurze Fristen, gesetzliche Wertung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r>
              <a:rPr lang="de-DE" altLang="de-DE" b="1" dirty="0" smtClean="0">
                <a:solidFill>
                  <a:srgbClr val="000080"/>
                </a:solidFill>
              </a:rPr>
              <a:t>Sinn und Zweck sollen nicht durch Zeitablauf gefährdet werden</a:t>
            </a:r>
            <a:br>
              <a:rPr lang="de-DE" altLang="de-DE" b="1" dirty="0" smtClean="0">
                <a:solidFill>
                  <a:srgbClr val="000080"/>
                </a:solidFill>
              </a:rPr>
            </a:br>
            <a:endParaRPr lang="de-DE" altLang="de-DE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rgbClr val="000080"/>
                </a:solidFill>
              </a:rPr>
              <a:t>Sachentscheidung </a:t>
            </a:r>
            <a:r>
              <a:rPr lang="de-DE" altLang="de-DE" b="1" dirty="0">
                <a:solidFill>
                  <a:srgbClr val="000080"/>
                </a:solidFill>
              </a:rPr>
              <a:t>soll durch </a:t>
            </a:r>
            <a:r>
              <a:rPr lang="de-DE" altLang="de-DE" b="1" dirty="0" smtClean="0">
                <a:solidFill>
                  <a:srgbClr val="000080"/>
                </a:solidFill>
              </a:rPr>
              <a:t>noch </a:t>
            </a:r>
            <a:r>
              <a:rPr lang="de-DE" altLang="de-DE" b="1" dirty="0">
                <a:solidFill>
                  <a:srgbClr val="000080"/>
                </a:solidFill>
              </a:rPr>
              <a:t>anstehende Kostenprüfung nicht verzögert </a:t>
            </a:r>
            <a:r>
              <a:rPr lang="de-DE" altLang="de-DE" b="1" dirty="0" smtClean="0">
                <a:solidFill>
                  <a:srgbClr val="000080"/>
                </a:solidFill>
              </a:rPr>
              <a:t>werden</a:t>
            </a:r>
            <a:endParaRPr lang="de-DE" altLang="de-DE" b="1" dirty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Praxis:</a:t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Mit Sachentscheidung nur Kostengrundentscheidung</a:t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  <a:t>Kostenfestsetzung in gesondertem Bescheid</a:t>
            </a:r>
            <a:br>
              <a:rPr lang="de-DE" alt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de-DE" altLang="de-DE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Zeitpunkt der Kostenentscheidung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14 HVwKostG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4541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902A53-6326-4EDF-BF1E-1A5834BEB369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Anspruch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der Öffentlichkeit,                                      gegen den Staat </a:t>
            </a:r>
            <a:br>
              <a:rPr lang="de-DE" altLang="de-DE" sz="2400" b="1" dirty="0" smtClean="0">
                <a:solidFill>
                  <a:srgbClr val="000080"/>
                </a:solidFill>
              </a:rPr>
            </a:br>
            <a:r>
              <a:rPr lang="de-DE" altLang="de-DE" sz="2400" b="1" dirty="0" smtClean="0">
                <a:solidFill>
                  <a:srgbClr val="000080"/>
                </a:solidFill>
              </a:rPr>
              <a:t>der Bürgerinnen und Bürger</a:t>
            </a:r>
          </a:p>
          <a:p>
            <a:pPr>
              <a:defRPr/>
            </a:pPr>
            <a:endParaRPr lang="de-DE" altLang="de-DE" sz="2400" b="1" dirty="0" smtClean="0">
              <a:solidFill>
                <a:srgbClr val="000080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rgbClr val="000080"/>
                </a:solidFill>
              </a:rPr>
              <a:t> </a:t>
            </a:r>
            <a:r>
              <a:rPr lang="de-DE" altLang="de-DE" sz="2400" b="1" dirty="0" smtClean="0">
                <a:solidFill>
                  <a:srgbClr val="C00000"/>
                </a:solidFill>
              </a:rPr>
              <a:t>P.:  Juristische Personen des öffentlichen Rechts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FF0000"/>
                </a:solidFill>
              </a:rPr>
              <a:t>eigentlich nicht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altLang="de-DE" sz="2400" b="1" dirty="0" smtClean="0">
                <a:solidFill>
                  <a:srgbClr val="00B050"/>
                </a:solidFill>
              </a:rPr>
              <a:t>doch, wenn in einer mit „jedermann“ vergleichbaren Informationslage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/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Wem ?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/>
            </a:r>
            <a:br>
              <a:rPr lang="de-DE" altLang="de-DE" sz="3600" smtClean="0">
                <a:solidFill>
                  <a:srgbClr val="000080"/>
                </a:solidFill>
              </a:rPr>
            </a:br>
            <a:endParaRPr lang="de-DE" altLang="de-DE" sz="1400" smtClean="0">
              <a:solidFill>
                <a:srgbClr val="C00000"/>
              </a:solidFill>
            </a:endParaRPr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86BC5-920C-4E04-8E7E-124F90AE9CC0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sp>
        <p:nvSpPr>
          <p:cNvPr id="5" name="Pfeil nach rechts 4"/>
          <p:cNvSpPr/>
          <p:nvPr/>
        </p:nvSpPr>
        <p:spPr>
          <a:xfrm>
            <a:off x="4900613" y="2133600"/>
            <a:ext cx="977900" cy="71913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de-DE" altLang="de-DE" b="1" smtClean="0">
                <a:solidFill>
                  <a:srgbClr val="000080"/>
                </a:solidFill>
              </a:rPr>
              <a:t>Früher: § 52 Nr. 1 VwGO entsprechend bzw. Annex</a:t>
            </a:r>
            <a:br>
              <a:rPr lang="de-DE" altLang="de-DE" b="1" smtClean="0">
                <a:solidFill>
                  <a:srgbClr val="000080"/>
                </a:solidFill>
              </a:rPr>
            </a:br>
            <a:r>
              <a:rPr lang="de-DE" altLang="de-DE" b="1" smtClean="0">
                <a:solidFill>
                  <a:srgbClr val="000080"/>
                </a:solidFill>
              </a:rPr>
              <a:t>unbewegliches Vermögen, ortsgebundenes Recht</a:t>
            </a:r>
            <a:br>
              <a:rPr lang="de-DE" altLang="de-DE" b="1" smtClean="0">
                <a:solidFill>
                  <a:srgbClr val="000080"/>
                </a:solidFill>
              </a:rPr>
            </a:br>
            <a:r>
              <a:rPr lang="de-DE" altLang="de-DE" b="1" smtClean="0">
                <a:solidFill>
                  <a:srgbClr val="000080"/>
                </a:solidFill>
              </a:rPr>
              <a:t>also nach Ort des Bezugsgegenstand</a:t>
            </a:r>
            <a:br>
              <a:rPr lang="de-DE" altLang="de-DE" b="1" smtClean="0">
                <a:solidFill>
                  <a:srgbClr val="000080"/>
                </a:solidFill>
              </a:rPr>
            </a:br>
            <a:r>
              <a:rPr lang="de-DE" altLang="de-DE" b="1" smtClean="0">
                <a:solidFill>
                  <a:srgbClr val="000080"/>
                </a:solidFill>
              </a:rPr>
              <a:t/>
            </a:r>
            <a:br>
              <a:rPr lang="de-DE" altLang="de-DE" b="1" smtClean="0">
                <a:solidFill>
                  <a:srgbClr val="000080"/>
                </a:solidFill>
              </a:rPr>
            </a:br>
            <a:r>
              <a:rPr lang="de-DE" altLang="de-DE" b="1" smtClean="0">
                <a:solidFill>
                  <a:srgbClr val="00B050"/>
                </a:solidFill>
              </a:rPr>
              <a:t>Vorteil:</a:t>
            </a:r>
            <a:r>
              <a:rPr lang="de-DE" altLang="de-DE" b="1" smtClean="0">
                <a:solidFill>
                  <a:srgbClr val="000080"/>
                </a:solidFill>
              </a:rPr>
              <a:t> </a:t>
            </a:r>
            <a:br>
              <a:rPr lang="de-DE" altLang="de-DE" b="1" smtClean="0">
                <a:solidFill>
                  <a:srgbClr val="000080"/>
                </a:solidFill>
              </a:rPr>
            </a:br>
            <a:r>
              <a:rPr lang="de-DE" altLang="de-DE" b="1" smtClean="0">
                <a:solidFill>
                  <a:srgbClr val="000080"/>
                </a:solidFill>
              </a:rPr>
              <a:t>keine Auffächerung bei mehreren HUIG-Anträgen </a:t>
            </a:r>
            <a:br>
              <a:rPr lang="de-DE" altLang="de-DE" b="1" smtClean="0">
                <a:solidFill>
                  <a:srgbClr val="000080"/>
                </a:solidFill>
              </a:rPr>
            </a:br>
            <a:r>
              <a:rPr lang="de-DE" altLang="de-DE" b="1" smtClean="0">
                <a:solidFill>
                  <a:srgbClr val="000080"/>
                </a:solidFill>
              </a:rPr>
              <a:t>zu demselben Vorhaben</a:t>
            </a:r>
            <a:br>
              <a:rPr lang="de-DE" altLang="de-DE" b="1" smtClean="0">
                <a:solidFill>
                  <a:srgbClr val="000080"/>
                </a:solidFill>
              </a:rPr>
            </a:br>
            <a:endParaRPr lang="de-DE" altLang="de-DE" b="1" smtClean="0">
              <a:solidFill>
                <a:srgbClr val="000080"/>
              </a:solidFill>
            </a:endParaRPr>
          </a:p>
          <a:p>
            <a:pPr marL="342900" indent="-342900">
              <a:buFontTx/>
              <a:buChar char="•"/>
            </a:pPr>
            <a:r>
              <a:rPr lang="de-DE" altLang="de-DE" b="1" smtClean="0">
                <a:solidFill>
                  <a:srgbClr val="000080"/>
                </a:solidFill>
              </a:rPr>
              <a:t>Aber wohl doch § 52 Nr. 3 VwGO</a:t>
            </a:r>
            <a:br>
              <a:rPr lang="de-DE" altLang="de-DE" b="1" smtClean="0">
                <a:solidFill>
                  <a:srgbClr val="000080"/>
                </a:solidFill>
              </a:rPr>
            </a:br>
            <a:r>
              <a:rPr lang="de-DE" altLang="de-DE" b="1" smtClean="0">
                <a:solidFill>
                  <a:srgbClr val="000080"/>
                </a:solidFill>
              </a:rPr>
              <a:t>Umweltinformationsanspruch verfahrensunabhängig</a:t>
            </a: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Örtliche Zuständigkeit des Gerichts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r>
              <a:rPr lang="de-DE" altLang="de-DE" sz="3600" smtClean="0">
                <a:solidFill>
                  <a:srgbClr val="000080"/>
                </a:solidFill>
              </a:rPr>
              <a:t>§ 52 VwGO                     </a:t>
            </a:r>
            <a:endParaRPr lang="de-DE" altLang="de-DE" sz="1400" smtClean="0">
              <a:solidFill>
                <a:srgbClr val="000080"/>
              </a:solidFill>
            </a:endParaRPr>
          </a:p>
        </p:txBody>
      </p:sp>
      <p:sp>
        <p:nvSpPr>
          <p:cNvPr id="14746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E2DEF1-886C-499D-8C2C-BF4C0D9399A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FAZIT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endParaRPr lang="de-DE" altLang="de-DE" sz="3600" smtClean="0">
              <a:solidFill>
                <a:srgbClr val="000080"/>
              </a:solidFill>
            </a:endParaRPr>
          </a:p>
        </p:txBody>
      </p:sp>
      <p:pic>
        <p:nvPicPr>
          <p:cNvPr id="14950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420938"/>
            <a:ext cx="49942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2276475"/>
            <a:ext cx="8137525" cy="3889375"/>
          </a:xfrm>
        </p:spPr>
        <p:txBody>
          <a:bodyPr/>
          <a:lstStyle/>
          <a:p>
            <a:endParaRPr lang="de-DE" altLang="de-DE" b="1" smtClean="0">
              <a:solidFill>
                <a:srgbClr val="000080"/>
              </a:solidFill>
            </a:endParaRPr>
          </a:p>
          <a:p>
            <a:r>
              <a:rPr lang="de-DE" altLang="de-DE" sz="2400" b="1" smtClean="0">
                <a:solidFill>
                  <a:srgbClr val="000080"/>
                </a:solidFill>
              </a:rPr>
              <a:t>Umweltinformations-</a:t>
            </a:r>
          </a:p>
          <a:p>
            <a:r>
              <a:rPr lang="de-DE" altLang="de-DE" sz="2400" b="1" smtClean="0">
                <a:solidFill>
                  <a:srgbClr val="000080"/>
                </a:solidFill>
              </a:rPr>
              <a:t>recht ist schwierig, </a:t>
            </a:r>
          </a:p>
          <a:p>
            <a:r>
              <a:rPr lang="de-DE" altLang="de-DE" sz="2400" b="1" smtClean="0">
                <a:solidFill>
                  <a:srgbClr val="000080"/>
                </a:solidFill>
              </a:rPr>
              <a:t>aber wichtig!</a:t>
            </a:r>
          </a:p>
          <a:p>
            <a:r>
              <a:rPr lang="de-DE" altLang="de-DE" sz="4000" b="1" smtClean="0">
                <a:solidFill>
                  <a:srgbClr val="00B050"/>
                </a:solidFill>
              </a:rPr>
              <a:t>                √</a:t>
            </a:r>
          </a:p>
          <a:p>
            <a:endParaRPr lang="de-DE" altLang="de-DE" b="1" smtClean="0">
              <a:solidFill>
                <a:srgbClr val="000080"/>
              </a:solidFill>
            </a:endParaRPr>
          </a:p>
          <a:p>
            <a:r>
              <a:rPr lang="de-DE" altLang="de-DE" b="1" smtClean="0">
                <a:solidFill>
                  <a:srgbClr val="000080"/>
                </a:solidFill>
              </a:rPr>
              <a:t>     </a:t>
            </a:r>
          </a:p>
        </p:txBody>
      </p:sp>
      <p:sp>
        <p:nvSpPr>
          <p:cNvPr id="14950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3ACD2-0FB1-49E3-BEED-107902A92E1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  <p:pic>
        <p:nvPicPr>
          <p:cNvPr id="8" name="Bild 1" descr="C:\Program Files\Microsoft Office 12\MEDIA\CAGCAT10\j0293236.wmf"/>
          <p:cNvPicPr/>
          <p:nvPr/>
        </p:nvPicPr>
        <p:blipFill>
          <a:blip r:embed="rId4"/>
          <a:srcRect l="22997"/>
          <a:stretch>
            <a:fillRect/>
          </a:stretch>
        </p:blipFill>
        <p:spPr bwMode="auto">
          <a:xfrm rot="1132625">
            <a:off x="4705350" y="3057525"/>
            <a:ext cx="1273175" cy="118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Gerader Verbinder 2"/>
          <p:cNvCxnSpPr/>
          <p:nvPr/>
        </p:nvCxnSpPr>
        <p:spPr>
          <a:xfrm flipH="1">
            <a:off x="5076825" y="3860800"/>
            <a:ext cx="1060450" cy="1008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r>
              <a:rPr lang="de-DE" altLang="de-DE" sz="2400" b="1" u="sng" smtClean="0">
                <a:solidFill>
                  <a:srgbClr val="000080"/>
                </a:solidFill>
              </a:rPr>
              <a:t>Kommune</a:t>
            </a:r>
            <a:r>
              <a:rPr lang="de-DE" altLang="de-DE" sz="2400" b="1" smtClean="0">
                <a:solidFill>
                  <a:srgbClr val="000080"/>
                </a:solidFill>
              </a:rPr>
              <a:t> </a:t>
            </a:r>
            <a:br>
              <a:rPr lang="de-DE" altLang="de-DE" sz="2400" b="1" smtClean="0">
                <a:solidFill>
                  <a:srgbClr val="000080"/>
                </a:solidFill>
              </a:rPr>
            </a:br>
            <a:endParaRPr lang="de-DE" altLang="de-DE" sz="2400" b="1" smtClean="0">
              <a:solidFill>
                <a:srgbClr val="000080"/>
              </a:solidFill>
            </a:endParaRPr>
          </a:p>
          <a:p>
            <a:r>
              <a:rPr lang="de-DE" altLang="de-DE" sz="2400" b="1" smtClean="0">
                <a:solidFill>
                  <a:srgbClr val="FF0000"/>
                </a:solidFill>
              </a:rPr>
              <a:t>zwar eigentlich „auf Staatsseite“, </a:t>
            </a:r>
            <a:br>
              <a:rPr lang="de-DE" altLang="de-DE" sz="2400" b="1" smtClean="0">
                <a:solidFill>
                  <a:srgbClr val="FF0000"/>
                </a:solidFill>
              </a:rPr>
            </a:br>
            <a:endParaRPr lang="de-DE" altLang="de-DE" sz="2400" b="1" smtClean="0">
              <a:solidFill>
                <a:srgbClr val="FF0000"/>
              </a:solidFill>
            </a:endParaRPr>
          </a:p>
          <a:p>
            <a:r>
              <a:rPr lang="de-DE" altLang="de-DE" sz="2400" b="1" smtClean="0">
                <a:solidFill>
                  <a:srgbClr val="00B050"/>
                </a:solidFill>
              </a:rPr>
              <a:t>aber doch, wenn bei </a:t>
            </a:r>
            <a:r>
              <a:rPr lang="de-DE" altLang="de-DE" sz="2400" b="1" u="sng" smtClean="0">
                <a:solidFill>
                  <a:srgbClr val="00B050"/>
                </a:solidFill>
              </a:rPr>
              <a:t>Selbstverwaltungsaufgaben</a:t>
            </a:r>
            <a:r>
              <a:rPr lang="de-DE" altLang="de-DE" sz="2400" b="1" smtClean="0">
                <a:solidFill>
                  <a:srgbClr val="00B050"/>
                </a:solidFill>
              </a:rPr>
              <a:t> </a:t>
            </a:r>
            <a:br>
              <a:rPr lang="de-DE" altLang="de-DE" sz="2400" b="1" smtClean="0">
                <a:solidFill>
                  <a:srgbClr val="00B050"/>
                </a:solidFill>
              </a:rPr>
            </a:br>
            <a:r>
              <a:rPr lang="de-DE" altLang="de-DE" sz="2400" b="1" smtClean="0">
                <a:solidFill>
                  <a:srgbClr val="00B050"/>
                </a:solidFill>
              </a:rPr>
              <a:t>wie „jedermann“ dem Staat gegenüber stehend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Wem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endParaRPr lang="de-DE" altLang="de-DE" sz="1400" smtClean="0">
              <a:solidFill>
                <a:srgbClr val="C00000"/>
              </a:solidFill>
            </a:endParaRPr>
          </a:p>
        </p:txBody>
      </p:sp>
      <p:sp>
        <p:nvSpPr>
          <p:cNvPr id="2048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C6EC19-C921-4F55-9C97-0ACFBB5F32AB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1836738"/>
            <a:ext cx="8442325" cy="4321175"/>
          </a:xfrm>
        </p:spPr>
        <p:txBody>
          <a:bodyPr/>
          <a:lstStyle/>
          <a:p>
            <a:r>
              <a:rPr lang="de-DE" altLang="de-DE" sz="2400" b="1" u="sng" smtClean="0">
                <a:solidFill>
                  <a:srgbClr val="000080"/>
                </a:solidFill>
              </a:rPr>
              <a:t>Selbständige Verwaltungsträger </a:t>
            </a:r>
            <a:r>
              <a:rPr lang="de-DE" altLang="de-DE" b="1" u="sng" smtClean="0">
                <a:solidFill>
                  <a:srgbClr val="000080"/>
                </a:solidFill>
              </a:rPr>
              <a:t>(Rundfunkanstalt, Uni)</a:t>
            </a:r>
            <a:r>
              <a:rPr lang="de-DE" altLang="de-DE" b="1" smtClean="0">
                <a:solidFill>
                  <a:srgbClr val="000080"/>
                </a:solidFill>
              </a:rPr>
              <a:t/>
            </a:r>
            <a:br>
              <a:rPr lang="de-DE" altLang="de-DE" b="1" smtClean="0">
                <a:solidFill>
                  <a:srgbClr val="000080"/>
                </a:solidFill>
              </a:rPr>
            </a:br>
            <a:endParaRPr lang="de-DE" altLang="de-DE" b="1" smtClean="0">
              <a:solidFill>
                <a:srgbClr val="000080"/>
              </a:solidFill>
            </a:endParaRPr>
          </a:p>
          <a:p>
            <a:r>
              <a:rPr lang="de-DE" altLang="de-DE" sz="2400" b="1" smtClean="0">
                <a:solidFill>
                  <a:srgbClr val="FF0000"/>
                </a:solidFill>
              </a:rPr>
              <a:t>zwar Teil der mittelbaren Staatsverwaltung,</a:t>
            </a:r>
            <a:r>
              <a:rPr lang="de-DE" altLang="de-DE" sz="2400" b="1" smtClean="0">
                <a:solidFill>
                  <a:srgbClr val="000080"/>
                </a:solidFill>
              </a:rPr>
              <a:t/>
            </a:r>
            <a:br>
              <a:rPr lang="de-DE" altLang="de-DE" sz="2400" b="1" smtClean="0">
                <a:solidFill>
                  <a:srgbClr val="000080"/>
                </a:solidFill>
              </a:rPr>
            </a:br>
            <a:endParaRPr lang="de-DE" altLang="de-DE" sz="2400" b="1" smtClean="0">
              <a:solidFill>
                <a:srgbClr val="000080"/>
              </a:solidFill>
            </a:endParaRPr>
          </a:p>
          <a:p>
            <a:r>
              <a:rPr lang="de-DE" altLang="de-DE" sz="2400" b="1" smtClean="0">
                <a:solidFill>
                  <a:srgbClr val="00B050"/>
                </a:solidFill>
              </a:rPr>
              <a:t>aber doch, weil Sammeln von Infos Teil ihrer </a:t>
            </a:r>
            <a:r>
              <a:rPr lang="de-DE" altLang="de-DE" sz="2400" b="1" u="sng" smtClean="0">
                <a:solidFill>
                  <a:srgbClr val="00B050"/>
                </a:solidFill>
              </a:rPr>
              <a:t>genuinen Tätigkeit</a:t>
            </a:r>
            <a:r>
              <a:rPr lang="de-DE" altLang="de-DE" sz="2400" b="1" smtClean="0">
                <a:solidFill>
                  <a:srgbClr val="00B050"/>
                </a:solidFill>
              </a:rPr>
              <a:t> und insofern wie „jedermann“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720725"/>
            <a:ext cx="8128000" cy="11239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de-DE" altLang="de-DE" sz="3600" smtClean="0">
                <a:solidFill>
                  <a:srgbClr val="000080"/>
                </a:solidFill>
              </a:rPr>
              <a:t>Wem ? </a:t>
            </a:r>
            <a:br>
              <a:rPr lang="de-DE" altLang="de-DE" sz="3600" smtClean="0">
                <a:solidFill>
                  <a:srgbClr val="000080"/>
                </a:solidFill>
              </a:rPr>
            </a:br>
            <a:endParaRPr lang="de-DE" altLang="de-DE" sz="1400" smtClean="0">
              <a:solidFill>
                <a:srgbClr val="C00000"/>
              </a:solidFill>
            </a:endParaRPr>
          </a:p>
        </p:txBody>
      </p:sp>
      <p:sp>
        <p:nvSpPr>
          <p:cNvPr id="2253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8F0"/>
                </a:solidFill>
                <a:latin typeface="AvenirNext LT Com Regular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8F0"/>
                </a:solidFill>
                <a:latin typeface="AvenirNext LT Com Regular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8F0"/>
                </a:solidFill>
                <a:latin typeface="AvenirNext LT Com Regular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8F0"/>
                </a:solidFill>
                <a:latin typeface="AvenirNext LT Com Regular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C892B-6E61-4992-BC7D-C2B2B55FAA18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Joachim Barton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venirNext LT Com Regular"/>
        <a:ea typeface=""/>
        <a:cs typeface=""/>
      </a:majorFont>
      <a:minorFont>
        <a:latin typeface="AvenirNext LT Com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Microsoft Office PowerPoint</Application>
  <PresentationFormat>Bildschirmpräsentation (4:3)</PresentationFormat>
  <Paragraphs>819</Paragraphs>
  <Slides>71</Slides>
  <Notes>71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71</vt:i4>
      </vt:variant>
    </vt:vector>
  </HeadingPairs>
  <TitlesOfParts>
    <vt:vector size="79" baseType="lpstr">
      <vt:lpstr>Arial</vt:lpstr>
      <vt:lpstr>AvenirNext LT Com Regular</vt:lpstr>
      <vt:lpstr>Niagara Solid</vt:lpstr>
      <vt:lpstr>Symbol</vt:lpstr>
      <vt:lpstr>Wide Latin</vt:lpstr>
      <vt:lpstr>Wingdings</vt:lpstr>
      <vt:lpstr>Standarddesign</vt:lpstr>
      <vt:lpstr>2_Standarddesign</vt:lpstr>
      <vt:lpstr>PowerPoint-Präsentation</vt:lpstr>
      <vt:lpstr>Warum ? </vt:lpstr>
      <vt:lpstr>Darum !                       </vt:lpstr>
      <vt:lpstr>Darum !                       </vt:lpstr>
      <vt:lpstr>Wer  ?                       </vt:lpstr>
      <vt:lpstr>Wem  ?                       </vt:lpstr>
      <vt:lpstr> Wem ?  </vt:lpstr>
      <vt:lpstr>Wem ?  </vt:lpstr>
      <vt:lpstr>Wem ?  </vt:lpstr>
      <vt:lpstr> Wem ?                       </vt:lpstr>
      <vt:lpstr> Wem ?                       </vt:lpstr>
      <vt:lpstr> Wem ?                       </vt:lpstr>
      <vt:lpstr> Wem ?                       </vt:lpstr>
      <vt:lpstr>Was ?                       </vt:lpstr>
      <vt:lpstr>Was ?                       </vt:lpstr>
      <vt:lpstr>Was ?                       </vt:lpstr>
      <vt:lpstr>Was ?                       </vt:lpstr>
      <vt:lpstr>Was ?                       </vt:lpstr>
      <vt:lpstr>Was ?                       </vt:lpstr>
      <vt:lpstr>Wie ?                       </vt:lpstr>
      <vt:lpstr>Konflikt                       </vt:lpstr>
      <vt:lpstr> OVG Rh.-Pf. und Hess VGH  Urt. v. 30.01.2014 – 1 A 10999/13 – ;  Beschl. v. 02.03.2010 – 6 A 1684/08 -                      </vt:lpstr>
      <vt:lpstr>  =&gt;  HUIG ist hart                       </vt:lpstr>
      <vt:lpstr>Was hilft  ?                       </vt:lpstr>
      <vt:lpstr>Wie ?                       </vt:lpstr>
      <vt:lpstr>Antrag, § 4 HUIG                       </vt:lpstr>
      <vt:lpstr>Präzisierung                       </vt:lpstr>
      <vt:lpstr>Präzisierung                       </vt:lpstr>
      <vt:lpstr>Präzisierung                       </vt:lpstr>
      <vt:lpstr>Präzisierung                       </vt:lpstr>
      <vt:lpstr>Weiterleitung oder Verweisung                      </vt:lpstr>
      <vt:lpstr>Anhörung                       </vt:lpstr>
      <vt:lpstr>Anhörung                      </vt:lpstr>
      <vt:lpstr>Anhörung                       </vt:lpstr>
      <vt:lpstr>Anhörung                       </vt:lpstr>
      <vt:lpstr>Anhörung                       </vt:lpstr>
      <vt:lpstr>Entgegenstehende Belange                       </vt:lpstr>
      <vt:lpstr>Entgegenstehende  öffentliche  Belange  § 7 HUIG                      </vt:lpstr>
      <vt:lpstr>Schutz öffentlicher Belange  § 7 Abs. 1 HUIG                     </vt:lpstr>
      <vt:lpstr>Schutz öffentlicher Belange  § 7 Abs.  1 Nr. 1 HUIG                     </vt:lpstr>
      <vt:lpstr>Schutz öffentlicher Belange  § 7 Abs.  1 Nr. 2 HUIG                     </vt:lpstr>
      <vt:lpstr>Schutz öffentlicher Belange  § 7 Abs.  1 Nr. 3 HUIG                     </vt:lpstr>
      <vt:lpstr>Schutz öffentlicher Belange  § 7 Abs.  1 Nr. 4 HUIG                     </vt:lpstr>
      <vt:lpstr>Schutz öffentlicher Belange&gt; § 7 Abs. 2 HUIG                     </vt:lpstr>
      <vt:lpstr>Schutz öffentlicher Belange  § 7 Abs.  2 Nr. 1 HUIG                      </vt:lpstr>
      <vt:lpstr>Schutz öffentlicher Belange  § 7 Abs.  2 Nr. 1 HUIG                      </vt:lpstr>
      <vt:lpstr>Schutz öffentlicher Belange  § 7 Abs.  2 Nr. 1 HUIG                      </vt:lpstr>
      <vt:lpstr>Schutz öffentlicher Belange  § 7 Abs.  2 Nr. 2 HUIG                      </vt:lpstr>
      <vt:lpstr>Schutz öffentlicher Belange  § 7 Abs.  2 Nr. 3 HUIG                      </vt:lpstr>
      <vt:lpstr>Schutz öffentlicher Belange  § 7 Abs.  2 Nr. 4 HUIG                      </vt:lpstr>
      <vt:lpstr>Schutz öffentlicher Belange  § 7 Abs.  2 Nr. 5 HUIG                      </vt:lpstr>
      <vt:lpstr>Entgegenstehende  sonstige  (private)  Belange  § 8 HUIG                      </vt:lpstr>
      <vt:lpstr>Schutz privater Belange  § 8 Abs. 1 HUIG                     </vt:lpstr>
      <vt:lpstr>Schutz privater Belange  § 8 Abs.  1 Nr. 1 HUIG                      </vt:lpstr>
      <vt:lpstr>Schutz privater Belange  § 8 Abs.  1 Nr. 1 HUIG                      </vt:lpstr>
      <vt:lpstr>Schutz privater Belange  § 8 Abs.  1 Nr. 2 HUIG                      </vt:lpstr>
      <vt:lpstr>Schutz privater Belange  § 8 Abs.  1 Nr. 3 HUIG                      </vt:lpstr>
      <vt:lpstr>Schutz privater Belange  § 8 Abs.  1 Nr. 3 HUIG                      </vt:lpstr>
      <vt:lpstr>Schutz privater Belange  § 8 Abs.  1 Nr. 3 HUIG                      </vt:lpstr>
      <vt:lpstr>Schutz privater Belange  § 8 Abs.  1 Nr. 4 HUIG                      </vt:lpstr>
      <vt:lpstr>Überwiegendes öffentliches Interesse an der Bekanntgabe                   </vt:lpstr>
      <vt:lpstr>Überwiegendes öffentliches Interesse an der Bekanntgabe                   </vt:lpstr>
      <vt:lpstr>Art des Zugänglichmachens  § 3 Abs. 2 HUIG                     </vt:lpstr>
      <vt:lpstr>Bescheid § 9 Abs. 1 HUIG                     </vt:lpstr>
      <vt:lpstr>Rechtsbehelfe                       </vt:lpstr>
      <vt:lpstr>Infoausgabe                       </vt:lpstr>
      <vt:lpstr>Kostenerhebung § 11 HUIG                     </vt:lpstr>
      <vt:lpstr>Kostenhöhe                    </vt:lpstr>
      <vt:lpstr>Zeitpunkt der Kostenentscheidung § 14 HVwKostG                     </vt:lpstr>
      <vt:lpstr>Örtliche Zuständigkeit des Gerichts  § 52 VwGO                     </vt:lpstr>
      <vt:lpstr>FAZIT </vt:lpstr>
    </vt:vector>
  </TitlesOfParts>
  <Company>Hessische Umweltverwaltung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Hessische Umweltverwaltung</dc:creator>
  <cp:lastModifiedBy>Frau Dolle</cp:lastModifiedBy>
  <cp:revision>717</cp:revision>
  <cp:lastPrinted>2020-05-26T17:36:37Z</cp:lastPrinted>
  <dcterms:created xsi:type="dcterms:W3CDTF">2009-10-21T13:48:11Z</dcterms:created>
  <dcterms:modified xsi:type="dcterms:W3CDTF">2020-10-01T12:04:14Z</dcterms:modified>
</cp:coreProperties>
</file>